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0" r:id="rId2"/>
    <p:sldId id="258" r:id="rId3"/>
    <p:sldId id="257" r:id="rId4"/>
    <p:sldId id="537" r:id="rId5"/>
    <p:sldId id="578" r:id="rId6"/>
    <p:sldId id="1366" r:id="rId7"/>
    <p:sldId id="575" r:id="rId8"/>
    <p:sldId id="582" r:id="rId9"/>
    <p:sldId id="1364" r:id="rId10"/>
    <p:sldId id="1367" r:id="rId11"/>
    <p:sldId id="1368" r:id="rId12"/>
    <p:sldId id="583" r:id="rId13"/>
    <p:sldId id="584" r:id="rId14"/>
    <p:sldId id="585" r:id="rId15"/>
    <p:sldId id="1181" r:id="rId16"/>
    <p:sldId id="1365" r:id="rId17"/>
    <p:sldId id="577" r:id="rId18"/>
    <p:sldId id="535" r:id="rId19"/>
    <p:sldId id="1361" r:id="rId20"/>
    <p:sldId id="278" r:id="rId21"/>
    <p:sldId id="272" r:id="rId22"/>
    <p:sldId id="1001" r:id="rId23"/>
    <p:sldId id="1178" r:id="rId24"/>
    <p:sldId id="297" r:id="rId25"/>
    <p:sldId id="301" r:id="rId26"/>
    <p:sldId id="283" r:id="rId27"/>
    <p:sldId id="580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613"/>
    <a:srgbClr val="000000"/>
    <a:srgbClr val="FF5757"/>
    <a:srgbClr val="F4FAF0"/>
    <a:srgbClr val="EEF7E9"/>
    <a:srgbClr val="FDFDFD"/>
    <a:srgbClr val="B3B3B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0" autoAdjust="0"/>
    <p:restoredTop sz="95732" autoAdjust="0"/>
  </p:normalViewPr>
  <p:slideViewPr>
    <p:cSldViewPr snapToGrid="0">
      <p:cViewPr>
        <p:scale>
          <a:sx n="94" d="100"/>
          <a:sy n="94" d="100"/>
        </p:scale>
        <p:origin x="38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F8BBB-7908-4E45-A4A0-F13DF7AD8DC9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6501C-4C96-1342-9853-683FFAB05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69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88FB5-44E9-9049-81C3-F5EB4456FD87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F0C7-015A-564C-BA2F-E0A26757D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5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4F0C7-015A-564C-BA2F-E0A26757D2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F924E0E-ED83-4101-95D1-EADC68BA2707}" type="slidenum">
              <a:rPr lang="en-US" sz="1400" b="0" strike="noStrike" spc="-1">
                <a:latin typeface="Times New Roman"/>
              </a:rPr>
              <a:t>3</a:t>
            </a:fld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tr-TR" noProof="0" smtClean="0"/>
              <a:t>19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95500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DC5A4BA9-623A-2A49-ADFA-7AB76AC461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FCE91-9C03-D443-8A7C-11EAA3826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419CD70B-6900-6748-A691-162EC9F42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7A6D4C-1C77-2A4C-A98A-330DB8B73A14}" type="slidenum">
              <a:rPr lang="en-GB" altLang="en-US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01CBB-FFA6-D44D-95F3-24C29C19F24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92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1CF86-1722-3742-A4EA-00F9F60C7282}" type="slidenum">
              <a:rPr lang="en-TR" smtClean="0"/>
              <a:t>25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3971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363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74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55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F15C5-8E69-9043-BC9B-4C18ADCD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8" y="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07A5BD-C3C9-A046-9D4B-A48375FAB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746052-6ABF-114C-970C-AC5D3816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1A9E26-3784-4448-A131-C8784CEA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001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9CDB08-240E-D74F-A302-F5ABE5AB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0014"/>
            <a:ext cx="2743200" cy="365125"/>
          </a:xfrm>
          <a:prstGeom prst="rect">
            <a:avLst/>
          </a:prstGeom>
        </p:spPr>
        <p:txBody>
          <a:bodyPr/>
          <a:lstStyle/>
          <a:p>
            <a:fld id="{3F72D88C-4B4D-BB47-8C85-6F049DD61B6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68868" y="733425"/>
            <a:ext cx="8262938" cy="592138"/>
          </a:xfrm>
        </p:spPr>
        <p:txBody>
          <a:bodyPr/>
          <a:lstStyle>
            <a:lvl1pPr marL="0" indent="0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de-DE" dirty="0" err="1"/>
              <a:t>Presenter</a:t>
            </a:r>
            <a:r>
              <a:rPr lang="de-DE" dirty="0"/>
              <a:t>, Institution</a:t>
            </a:r>
          </a:p>
        </p:txBody>
      </p:sp>
      <p:sp>
        <p:nvSpPr>
          <p:cNvPr id="13" name="Inhaltsplatzhalter 11"/>
          <p:cNvSpPr>
            <a:spLocks noGrp="1"/>
          </p:cNvSpPr>
          <p:nvPr>
            <p:ph sz="quarter" idx="14" hasCustomPrompt="1"/>
          </p:nvPr>
        </p:nvSpPr>
        <p:spPr>
          <a:xfrm>
            <a:off x="631825" y="2024063"/>
            <a:ext cx="10721975" cy="969226"/>
          </a:xfrm>
        </p:spPr>
        <p:txBody>
          <a:bodyPr/>
          <a:lstStyle>
            <a:lvl1pPr marL="0" indent="0">
              <a:buFont typeface="Arial"/>
              <a:buNone/>
              <a:defRPr b="1" i="1">
                <a:latin typeface="Cantarell Regular"/>
                <a:cs typeface="Cantarell Regular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85925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21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581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624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871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716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419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50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838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7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8A4-7AB1-4987-BEC0-486BCDB874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14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12" Type="http://schemas.openxmlformats.org/officeDocument/2006/relationships/image" Target="../media/image29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11" Type="http://schemas.openxmlformats.org/officeDocument/2006/relationships/image" Target="../media/image28.tiff"/><Relationship Id="rId5" Type="http://schemas.openxmlformats.org/officeDocument/2006/relationships/image" Target="../media/image22.jpg"/><Relationship Id="rId10" Type="http://schemas.openxmlformats.org/officeDocument/2006/relationships/image" Target="../media/image27.tiff"/><Relationship Id="rId4" Type="http://schemas.openxmlformats.org/officeDocument/2006/relationships/image" Target="../media/image5.png"/><Relationship Id="rId9" Type="http://schemas.openxmlformats.org/officeDocument/2006/relationships/image" Target="../media/image26.tiff"/><Relationship Id="rId1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https://ec.europa.eu/information_society/newsroom/image/document/2020-38/map_final_4C0EC010-97A4-D175-A86724E460016502_69419.png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docs.truba.gov.tr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iki.truba.gov.tr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uba.gov.tr/" TargetMode="External"/><Relationship Id="rId5" Type="http://schemas.openxmlformats.org/officeDocument/2006/relationships/hyperlink" Target="mailto:grid-teknik@ulakbim.gov.tr" TargetMode="External"/><Relationship Id="rId10" Type="http://schemas.openxmlformats.org/officeDocument/2006/relationships/image" Target="../media/image34.tiff"/><Relationship Id="rId4" Type="http://schemas.openxmlformats.org/officeDocument/2006/relationships/hyperlink" Target="mailto:grid@ulakbim.gov.tr" TargetMode="External"/><Relationship Id="rId9" Type="http://schemas.openxmlformats.org/officeDocument/2006/relationships/hyperlink" Target="http://portal.truba.gov.t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188" b="263"/>
          <a:stretch/>
        </p:blipFill>
        <p:spPr>
          <a:xfrm>
            <a:off x="8669866" y="0"/>
            <a:ext cx="3498133" cy="6840000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1383247" y="419162"/>
            <a:ext cx="5133339" cy="349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600" dirty="0" err="1">
                <a:latin typeface="+mn-lt"/>
              </a:rPr>
              <a:t>Turkish</a:t>
            </a:r>
            <a:r>
              <a:rPr lang="tr-TR" sz="1600" dirty="0">
                <a:latin typeface="+mn-lt"/>
              </a:rPr>
              <a:t> </a:t>
            </a:r>
            <a:r>
              <a:rPr lang="tr-TR" sz="1600" dirty="0" err="1">
                <a:latin typeface="+mn-lt"/>
              </a:rPr>
              <a:t>Academic</a:t>
            </a:r>
            <a:r>
              <a:rPr lang="tr-TR" sz="1600" dirty="0">
                <a:latin typeface="+mn-lt"/>
              </a:rPr>
              <a:t> Network </a:t>
            </a:r>
            <a:r>
              <a:rPr lang="tr-TR" sz="1600" dirty="0" err="1">
                <a:latin typeface="+mn-lt"/>
              </a:rPr>
              <a:t>and</a:t>
            </a:r>
            <a:r>
              <a:rPr lang="tr-TR" sz="1600" dirty="0">
                <a:latin typeface="+mn-lt"/>
              </a:rPr>
              <a:t> Information Center</a:t>
            </a:r>
            <a:endParaRPr lang="en-GB" sz="16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CBF3D5-3593-EE42-9083-8200EA939B5E}"/>
              </a:ext>
            </a:extLst>
          </p:cNvPr>
          <p:cNvGrpSpPr/>
          <p:nvPr/>
        </p:nvGrpSpPr>
        <p:grpSpPr>
          <a:xfrm>
            <a:off x="1494819" y="723434"/>
            <a:ext cx="3178998" cy="45719"/>
            <a:chOff x="1714735" y="5731725"/>
            <a:chExt cx="3065991" cy="45719"/>
          </a:xfrm>
        </p:grpSpPr>
        <p:sp>
          <p:nvSpPr>
            <p:cNvPr id="8" name="Dikdörtgen 7"/>
            <p:cNvSpPr/>
            <p:nvPr/>
          </p:nvSpPr>
          <p:spPr>
            <a:xfrm>
              <a:off x="1714735" y="5731725"/>
              <a:ext cx="698167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/>
                <a:t> </a:t>
              </a:r>
            </a:p>
          </p:txBody>
        </p:sp>
        <p:sp>
          <p:nvSpPr>
            <p:cNvPr id="9" name="Dikdörtgen 8"/>
            <p:cNvSpPr/>
            <p:nvPr/>
          </p:nvSpPr>
          <p:spPr>
            <a:xfrm>
              <a:off x="2504010" y="5731725"/>
              <a:ext cx="698167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/>
                <a:t> </a:t>
              </a:r>
            </a:p>
          </p:txBody>
        </p:sp>
        <p:sp>
          <p:nvSpPr>
            <p:cNvPr id="10" name="Dikdörtgen 9"/>
            <p:cNvSpPr/>
            <p:nvPr/>
          </p:nvSpPr>
          <p:spPr>
            <a:xfrm>
              <a:off x="3293285" y="5731725"/>
              <a:ext cx="698167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/>
                <a:t> </a:t>
              </a:r>
            </a:p>
          </p:txBody>
        </p:sp>
        <p:sp>
          <p:nvSpPr>
            <p:cNvPr id="11" name="Dikdörtgen 10"/>
            <p:cNvSpPr/>
            <p:nvPr/>
          </p:nvSpPr>
          <p:spPr>
            <a:xfrm>
              <a:off x="4082559" y="5731725"/>
              <a:ext cx="698167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/>
                <a:t>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E263156-3B28-FA47-BAC4-88CA7F52A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" y="47986"/>
            <a:ext cx="1443456" cy="98946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F48B0168-FB88-594F-ADBC-2853A3FA2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1038" y="4841734"/>
            <a:ext cx="4821383" cy="1010921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>
                <a:latin typeface="Comfortaa" pitchFamily="2" charset="0"/>
              </a:rPr>
              <a:t>Onur</a:t>
            </a:r>
            <a:r>
              <a:rPr lang="en-GB" dirty="0">
                <a:latin typeface="Comfortaa" pitchFamily="2" charset="0"/>
              </a:rPr>
              <a:t> </a:t>
            </a:r>
            <a:r>
              <a:rPr lang="en-GB" dirty="0" err="1">
                <a:latin typeface="Comfortaa" pitchFamily="2" charset="0"/>
              </a:rPr>
              <a:t>Temizsoylu</a:t>
            </a:r>
            <a:endParaRPr lang="en-GB" dirty="0">
              <a:latin typeface="Comfortaa" pitchFamily="2" charset="0"/>
            </a:endParaRPr>
          </a:p>
          <a:p>
            <a:r>
              <a:rPr lang="en-GB" dirty="0">
                <a:latin typeface="Comfortaa" pitchFamily="2" charset="0"/>
              </a:rPr>
              <a:t>Senior Chief Researcher</a:t>
            </a:r>
          </a:p>
          <a:p>
            <a:r>
              <a:rPr lang="en-GB" dirty="0">
                <a:latin typeface="Comfortaa" pitchFamily="2" charset="0"/>
              </a:rPr>
              <a:t>07/10/2022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076ADFA7-AE88-FA49-907D-89CDC6FB45EE}"/>
              </a:ext>
            </a:extLst>
          </p:cNvPr>
          <p:cNvSpPr txBox="1">
            <a:spLocks/>
          </p:cNvSpPr>
          <p:nvPr/>
        </p:nvSpPr>
        <p:spPr>
          <a:xfrm>
            <a:off x="1524000" y="501298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A5C14-79AB-4D35-BC2A-CF9FC0B49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2" y="2928019"/>
            <a:ext cx="3173434" cy="754763"/>
          </a:xfrm>
          <a:prstGeom prst="rect">
            <a:avLst/>
          </a:prstGeom>
        </p:spPr>
      </p:pic>
      <p:pic>
        <p:nvPicPr>
          <p:cNvPr id="1026" name="Picture 2" descr="Access to EuroHPC supercomputers now open | etp4hpc">
            <a:extLst>
              <a:ext uri="{FF2B5EF4-FFF2-40B4-BE49-F238E27FC236}">
                <a16:creationId xmlns:a16="http://schemas.microsoft.com/office/drawing/2014/main" id="{20EF6717-96C3-485D-39FD-09F9DDF8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62" y="2016266"/>
            <a:ext cx="3908888" cy="22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C0A7F3-CECB-B016-4F50-8E1DB7D6944A}"/>
              </a:ext>
            </a:extLst>
          </p:cNvPr>
          <p:cNvSpPr txBox="1"/>
          <p:nvPr/>
        </p:nvSpPr>
        <p:spPr>
          <a:xfrm>
            <a:off x="4029149" y="2843735"/>
            <a:ext cx="681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5400" dirty="0">
                <a:solidFill>
                  <a:srgbClr val="FF0000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166363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Users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10</a:t>
            </a:fld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2EECB-A729-A72C-3515-71CC249A2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71" y="887239"/>
            <a:ext cx="5294285" cy="2628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BC9A19-C41F-CE90-127C-9F11EC5B9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57" y="3516175"/>
            <a:ext cx="10453026" cy="32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2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Users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11</a:t>
            </a:fld>
            <a:endParaRPr lang="tr-T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9DCF2-C8CC-A5C2-BAE8-C15F1A6B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31" y="743917"/>
            <a:ext cx="8575586" cy="57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8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Clusters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12</a:t>
            </a:fld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18326-509F-134F-84B7-CB5BB8CDD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8" y="899218"/>
            <a:ext cx="8569208" cy="6055573"/>
          </a:xfrm>
          <a:prstGeom prst="rect">
            <a:avLst/>
          </a:prstGeom>
        </p:spPr>
      </p:pic>
      <p:pic>
        <p:nvPicPr>
          <p:cNvPr id="11" name="Picture 2" descr="C:\Users\onur\Desktop\ulaknetce_sunum\resim\101A4803.JPG">
            <a:extLst>
              <a:ext uri="{FF2B5EF4-FFF2-40B4-BE49-F238E27FC236}">
                <a16:creationId xmlns:a16="http://schemas.microsoft.com/office/drawing/2014/main" id="{4B2D657C-1EF6-1340-8A27-F394B873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920187"/>
            <a:ext cx="2817593" cy="21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1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General </a:t>
            </a:r>
            <a:r>
              <a:rPr lang="tr-TR" sz="3600" b="1" dirty="0" err="1">
                <a:latin typeface="Comfortaa" pitchFamily="2" charset="0"/>
              </a:rPr>
              <a:t>Purpose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13</a:t>
            </a:fld>
            <a:endParaRPr lang="tr-TR"/>
          </a:p>
        </p:txBody>
      </p:sp>
      <p:graphicFrame>
        <p:nvGraphicFramePr>
          <p:cNvPr id="12" name="Tablo 3">
            <a:extLst>
              <a:ext uri="{FF2B5EF4-FFF2-40B4-BE49-F238E27FC236}">
                <a16:creationId xmlns:a16="http://schemas.microsoft.com/office/drawing/2014/main" id="{0657CB09-CA7B-AF4F-AAA4-F8649D5F1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88560"/>
              </p:ext>
            </p:extLst>
          </p:nvPr>
        </p:nvGraphicFramePr>
        <p:xfrm>
          <a:off x="419100" y="1203958"/>
          <a:ext cx="10876210" cy="48604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09212">
                  <a:extLst>
                    <a:ext uri="{9D8B030D-6E8A-4147-A177-3AD203B41FA5}">
                      <a16:colId xmlns:a16="http://schemas.microsoft.com/office/drawing/2014/main" val="2745783917"/>
                    </a:ext>
                  </a:extLst>
                </a:gridCol>
                <a:gridCol w="1087592">
                  <a:extLst>
                    <a:ext uri="{9D8B030D-6E8A-4147-A177-3AD203B41FA5}">
                      <a16:colId xmlns:a16="http://schemas.microsoft.com/office/drawing/2014/main" val="1144143957"/>
                    </a:ext>
                  </a:extLst>
                </a:gridCol>
                <a:gridCol w="925009">
                  <a:extLst>
                    <a:ext uri="{9D8B030D-6E8A-4147-A177-3AD203B41FA5}">
                      <a16:colId xmlns:a16="http://schemas.microsoft.com/office/drawing/2014/main" val="350404627"/>
                    </a:ext>
                  </a:extLst>
                </a:gridCol>
                <a:gridCol w="2077847">
                  <a:extLst>
                    <a:ext uri="{9D8B030D-6E8A-4147-A177-3AD203B41FA5}">
                      <a16:colId xmlns:a16="http://schemas.microsoft.com/office/drawing/2014/main" val="241151572"/>
                    </a:ext>
                  </a:extLst>
                </a:gridCol>
                <a:gridCol w="2961216">
                  <a:extLst>
                    <a:ext uri="{9D8B030D-6E8A-4147-A177-3AD203B41FA5}">
                      <a16:colId xmlns:a16="http://schemas.microsoft.com/office/drawing/2014/main" val="3563537827"/>
                    </a:ext>
                  </a:extLst>
                </a:gridCol>
                <a:gridCol w="1499350">
                  <a:extLst>
                    <a:ext uri="{9D8B030D-6E8A-4147-A177-3AD203B41FA5}">
                      <a16:colId xmlns:a16="http://schemas.microsoft.com/office/drawing/2014/main" val="1276451295"/>
                    </a:ext>
                  </a:extLst>
                </a:gridCol>
                <a:gridCol w="1115984">
                  <a:extLst>
                    <a:ext uri="{9D8B030D-6E8A-4147-A177-3AD203B41FA5}">
                      <a16:colId xmlns:a16="http://schemas.microsoft.com/office/drawing/2014/main" val="2389594213"/>
                    </a:ext>
                  </a:extLst>
                </a:gridCol>
              </a:tblGrid>
              <a:tr h="12196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Name of </a:t>
                      </a:r>
                      <a:r>
                        <a:rPr lang="tr-TR" sz="1800" dirty="0" err="1">
                          <a:effectLst/>
                        </a:rPr>
                        <a:t>the</a:t>
                      </a:r>
                      <a:r>
                        <a:rPr lang="tr-TR" sz="1800" dirty="0">
                          <a:effectLst/>
                        </a:rPr>
                        <a:t> </a:t>
                      </a:r>
                      <a:r>
                        <a:rPr lang="tr-TR" sz="1800" dirty="0" err="1">
                          <a:effectLst/>
                        </a:rPr>
                        <a:t>Partition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Year</a:t>
                      </a:r>
                      <a:r>
                        <a:rPr lang="tr-TR" sz="1800" dirty="0">
                          <a:effectLst/>
                        </a:rPr>
                        <a:t> </a:t>
                      </a:r>
                      <a:r>
                        <a:rPr lang="tr-TR" sz="1800" dirty="0" err="1">
                          <a:effectLst/>
                        </a:rPr>
                        <a:t>Installed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#</a:t>
                      </a:r>
                      <a:r>
                        <a:rPr lang="tr-TR" sz="1800" dirty="0" err="1">
                          <a:effectLst/>
                        </a:rPr>
                        <a:t>Node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Architecture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CPU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Performance</a:t>
                      </a:r>
                      <a:endParaRPr lang="tr-TR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tr-TR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theoretical</a:t>
                      </a: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Memory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4899165"/>
                  </a:ext>
                </a:extLst>
              </a:tr>
              <a:tr h="609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Levrek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2013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128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8 çekirdek x 2 CPU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Xeon</a:t>
                      </a:r>
                      <a:r>
                        <a:rPr lang="tr-TR" sz="1800" dirty="0">
                          <a:effectLst/>
                        </a:rPr>
                        <a:t> E5-2690 2.90GHz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371.2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256 GB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5266521"/>
                  </a:ext>
                </a:extLst>
              </a:tr>
              <a:tr h="609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Levrekv2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2014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48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12 çekirdek x 2 CPU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Xeon E5-2680 v3 2.50GHz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960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256 GB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579528"/>
                  </a:ext>
                </a:extLst>
              </a:tr>
              <a:tr h="609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Orkinos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2016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14 çekirdek x 16 CPU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Xeon E7-4850 v3 2.20GHz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7.9Tflops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4TB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9100467"/>
                  </a:ext>
                </a:extLst>
              </a:tr>
              <a:tr h="609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Sardalya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2017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128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14 çekirdek x 2 CPU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Xeon E5-2690 v3 2.60GHz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1164Gflops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256 GB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1862993"/>
                  </a:ext>
                </a:extLst>
              </a:tr>
              <a:tr h="609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Barbun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2018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120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 çekirdek x 2 CPU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Xeon Scalable 6148 2.40GHz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2048Gflops</a:t>
                      </a:r>
                      <a:endParaRPr lang="tr-TR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384 GB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703371"/>
                  </a:ext>
                </a:extLst>
              </a:tr>
              <a:tr h="591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Hamsi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2021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144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28 çekirdek x 2 CPU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Xeon</a:t>
                      </a:r>
                      <a:r>
                        <a:rPr lang="tr-TR" sz="1800" dirty="0">
                          <a:effectLst/>
                        </a:rPr>
                        <a:t> Gold 6258R 2.70GHz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4800Gflops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192GB</a:t>
                      </a:r>
                      <a:endParaRPr lang="tr-TR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169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54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Accelerated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14</a:t>
            </a:fld>
            <a:endParaRPr lang="tr-TR"/>
          </a:p>
        </p:txBody>
      </p:sp>
      <p:graphicFrame>
        <p:nvGraphicFramePr>
          <p:cNvPr id="12" name="Tablo 3">
            <a:extLst>
              <a:ext uri="{FF2B5EF4-FFF2-40B4-BE49-F238E27FC236}">
                <a16:creationId xmlns:a16="http://schemas.microsoft.com/office/drawing/2014/main" id="{D53806B7-8E70-4B42-A753-EEB66C0CF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052928"/>
              </p:ext>
            </p:extLst>
          </p:nvPr>
        </p:nvGraphicFramePr>
        <p:xfrm>
          <a:off x="735978" y="1245869"/>
          <a:ext cx="10053762" cy="513533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6691">
                  <a:extLst>
                    <a:ext uri="{9D8B030D-6E8A-4147-A177-3AD203B41FA5}">
                      <a16:colId xmlns:a16="http://schemas.microsoft.com/office/drawing/2014/main" val="3820309489"/>
                    </a:ext>
                  </a:extLst>
                </a:gridCol>
                <a:gridCol w="633409">
                  <a:extLst>
                    <a:ext uri="{9D8B030D-6E8A-4147-A177-3AD203B41FA5}">
                      <a16:colId xmlns:a16="http://schemas.microsoft.com/office/drawing/2014/main" val="2305398235"/>
                    </a:ext>
                  </a:extLst>
                </a:gridCol>
                <a:gridCol w="983891">
                  <a:extLst>
                    <a:ext uri="{9D8B030D-6E8A-4147-A177-3AD203B41FA5}">
                      <a16:colId xmlns:a16="http://schemas.microsoft.com/office/drawing/2014/main" val="629658533"/>
                    </a:ext>
                  </a:extLst>
                </a:gridCol>
                <a:gridCol w="1857919">
                  <a:extLst>
                    <a:ext uri="{9D8B030D-6E8A-4147-A177-3AD203B41FA5}">
                      <a16:colId xmlns:a16="http://schemas.microsoft.com/office/drawing/2014/main" val="1468523031"/>
                    </a:ext>
                  </a:extLst>
                </a:gridCol>
                <a:gridCol w="1037910">
                  <a:extLst>
                    <a:ext uri="{9D8B030D-6E8A-4147-A177-3AD203B41FA5}">
                      <a16:colId xmlns:a16="http://schemas.microsoft.com/office/drawing/2014/main" val="232391804"/>
                    </a:ext>
                  </a:extLst>
                </a:gridCol>
                <a:gridCol w="1417837">
                  <a:extLst>
                    <a:ext uri="{9D8B030D-6E8A-4147-A177-3AD203B41FA5}">
                      <a16:colId xmlns:a16="http://schemas.microsoft.com/office/drawing/2014/main" val="1195980560"/>
                    </a:ext>
                  </a:extLst>
                </a:gridCol>
                <a:gridCol w="1086150">
                  <a:extLst>
                    <a:ext uri="{9D8B030D-6E8A-4147-A177-3AD203B41FA5}">
                      <a16:colId xmlns:a16="http://schemas.microsoft.com/office/drawing/2014/main" val="1763466689"/>
                    </a:ext>
                  </a:extLst>
                </a:gridCol>
                <a:gridCol w="1349955">
                  <a:extLst>
                    <a:ext uri="{9D8B030D-6E8A-4147-A177-3AD203B41FA5}">
                      <a16:colId xmlns:a16="http://schemas.microsoft.com/office/drawing/2014/main" val="4243314454"/>
                    </a:ext>
                  </a:extLst>
                </a:gridCol>
              </a:tblGrid>
              <a:tr h="5638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Name of </a:t>
                      </a:r>
                      <a:r>
                        <a:rPr lang="tr-TR" sz="1800" dirty="0" err="1">
                          <a:effectLst/>
                        </a:rPr>
                        <a:t>the</a:t>
                      </a:r>
                      <a:r>
                        <a:rPr lang="tr-TR" sz="1800" dirty="0">
                          <a:effectLst/>
                        </a:rPr>
                        <a:t> </a:t>
                      </a:r>
                      <a:r>
                        <a:rPr lang="tr-TR" sz="1800" dirty="0" err="1">
                          <a:effectLst/>
                        </a:rPr>
                        <a:t>Partition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Year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#Node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Architecture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CPU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Performance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Memory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#GPU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171666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Barbun-cuda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2018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24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 çekirdek x 2 CPU +2 x Nvidia P100 GPU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Xeon</a:t>
                      </a:r>
                      <a:r>
                        <a:rPr lang="tr-TR" sz="1800" dirty="0">
                          <a:effectLst/>
                        </a:rPr>
                        <a:t> </a:t>
                      </a:r>
                      <a:r>
                        <a:rPr lang="tr-TR" sz="1800" dirty="0" err="1">
                          <a:effectLst/>
                        </a:rPr>
                        <a:t>Scalable</a:t>
                      </a:r>
                      <a:r>
                        <a:rPr lang="tr-TR" sz="1800" dirty="0">
                          <a:effectLst/>
                        </a:rPr>
                        <a:t> 6148 2.40GHz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2048Gflops +9400Gflops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384 GB + 2x16 GB HBM2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6061924"/>
                  </a:ext>
                </a:extLst>
              </a:tr>
              <a:tr h="1590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Akya-</a:t>
                      </a:r>
                      <a:r>
                        <a:rPr lang="tr-TR" sz="1800" dirty="0" err="1">
                          <a:effectLst/>
                        </a:rPr>
                        <a:t>cuda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2018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24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 çekirdek x 2 CPU +4 x Nvidia V100 GPU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Xeon Scalable 6148 2.40GHz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2048Gflops + 4x7800Gflops</a:t>
                      </a:r>
                      <a:endParaRPr lang="tr-TR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384 GB + 4x16 GB HBM2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4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349292"/>
                  </a:ext>
                </a:extLst>
              </a:tr>
              <a:tr h="1590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Palamut-</a:t>
                      </a:r>
                      <a:r>
                        <a:rPr lang="tr-TR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cuda</a:t>
                      </a:r>
                      <a:endParaRPr lang="tr-T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çekirdek x 2 CPU + 8 x </a:t>
                      </a:r>
                      <a:r>
                        <a:rPr lang="tr-TR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A100 GPU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AMD EPYC 7742 2.24 GHz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4600 </a:t>
                      </a:r>
                      <a:r>
                        <a:rPr lang="tr-TR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Gflops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+ 8x9600Gflops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192GB 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8x80GB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HBM2e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428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974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Storage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15</a:t>
            </a:fld>
            <a:endParaRPr lang="tr-TR"/>
          </a:p>
        </p:txBody>
      </p:sp>
      <p:graphicFrame>
        <p:nvGraphicFramePr>
          <p:cNvPr id="12" name="Tablo 3">
            <a:extLst>
              <a:ext uri="{FF2B5EF4-FFF2-40B4-BE49-F238E27FC236}">
                <a16:creationId xmlns:a16="http://schemas.microsoft.com/office/drawing/2014/main" id="{8157DA8D-4999-494E-AFF4-8F2ECEDB5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95626"/>
              </p:ext>
            </p:extLst>
          </p:nvPr>
        </p:nvGraphicFramePr>
        <p:xfrm>
          <a:off x="800323" y="1557337"/>
          <a:ext cx="10048651" cy="45354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54926">
                  <a:extLst>
                    <a:ext uri="{9D8B030D-6E8A-4147-A177-3AD203B41FA5}">
                      <a16:colId xmlns:a16="http://schemas.microsoft.com/office/drawing/2014/main" val="3531172945"/>
                    </a:ext>
                  </a:extLst>
                </a:gridCol>
                <a:gridCol w="2428741">
                  <a:extLst>
                    <a:ext uri="{9D8B030D-6E8A-4147-A177-3AD203B41FA5}">
                      <a16:colId xmlns:a16="http://schemas.microsoft.com/office/drawing/2014/main" val="2921166486"/>
                    </a:ext>
                  </a:extLst>
                </a:gridCol>
                <a:gridCol w="3510058">
                  <a:extLst>
                    <a:ext uri="{9D8B030D-6E8A-4147-A177-3AD203B41FA5}">
                      <a16:colId xmlns:a16="http://schemas.microsoft.com/office/drawing/2014/main" val="171281291"/>
                    </a:ext>
                  </a:extLst>
                </a:gridCol>
                <a:gridCol w="2054926">
                  <a:extLst>
                    <a:ext uri="{9D8B030D-6E8A-4147-A177-3AD203B41FA5}">
                      <a16:colId xmlns:a16="http://schemas.microsoft.com/office/drawing/2014/main" val="1628916441"/>
                    </a:ext>
                  </a:extLst>
                </a:gridCol>
              </a:tblGrid>
              <a:tr h="119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Storage 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Size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Purpose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Type</a:t>
                      </a: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0661369"/>
                  </a:ext>
                </a:extLst>
              </a:tr>
              <a:tr h="1027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/truba</a:t>
                      </a:r>
                      <a:endParaRPr lang="tr-TR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7.5 </a:t>
                      </a:r>
                      <a:r>
                        <a:rPr lang="tr-TR" sz="2400" dirty="0" err="1">
                          <a:effectLst/>
                        </a:rPr>
                        <a:t>Pbyte</a:t>
                      </a:r>
                      <a:endParaRPr lang="tr-TR" sz="4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Home </a:t>
                      </a:r>
                      <a:r>
                        <a:rPr lang="tr-TR" sz="2400" dirty="0" err="1">
                          <a:effectLst/>
                        </a:rPr>
                        <a:t>and</a:t>
                      </a:r>
                      <a:r>
                        <a:rPr lang="tr-TR" sz="2400" dirty="0">
                          <a:effectLst/>
                        </a:rPr>
                        <a:t> Application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Lustre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3812894"/>
                  </a:ext>
                </a:extLst>
              </a:tr>
              <a:tr h="119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/truba_scratch</a:t>
                      </a:r>
                      <a:endParaRPr lang="tr-TR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Runtime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Lustre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2788422"/>
                  </a:ext>
                </a:extLst>
              </a:tr>
              <a:tr h="1109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/tmp</a:t>
                      </a:r>
                      <a:endParaRPr lang="tr-TR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450GB-1.5Tbyte</a:t>
                      </a:r>
                      <a:endParaRPr lang="tr-TR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Runtime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Local</a:t>
                      </a:r>
                      <a:endParaRPr lang="tr-TR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7699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15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Users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16</a:t>
            </a:fld>
            <a:endParaRPr lang="tr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56A61-EAE1-B8C4-6771-7B68B1B0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238" y="748967"/>
            <a:ext cx="9125242" cy="56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758A34-7F14-E146-8A82-66BE026A5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90511" y="2051380"/>
            <a:ext cx="5151597" cy="2985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7CFF8-0DD3-EE46-B3EF-A406859FB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5" y="853200"/>
            <a:ext cx="9046711" cy="5151599"/>
          </a:xfrm>
          <a:prstGeom prst="rect">
            <a:avLst/>
          </a:prstGeom>
        </p:spPr>
      </p:pic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</a:t>
            </a:r>
            <a:r>
              <a:rPr lang="tr-TR" sz="3600" b="1" dirty="0" err="1">
                <a:latin typeface="Comfortaa" pitchFamily="2" charset="0"/>
              </a:rPr>
              <a:t>Projects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17</a:t>
            </a:fld>
            <a:endParaRPr lang="tr-T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1B2F5-4E91-4140-BEB8-AAFF89765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44" y="920939"/>
            <a:ext cx="1851030" cy="720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8F385-7EFF-E549-9ABC-42047AD86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574" y="4565615"/>
            <a:ext cx="1126375" cy="3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52AA-5FC0-6643-B251-D1F73FD87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852" y="4786189"/>
            <a:ext cx="969667" cy="545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6C29B-E75C-454B-BB8C-3DBA123F6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983" y="5522656"/>
            <a:ext cx="1207407" cy="821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A29519-8237-1A46-8EA9-75648B4C5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7493" y="4901105"/>
            <a:ext cx="1213307" cy="718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F72CE-E538-4A4B-8D4F-0A28D4AA1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21" y="1769912"/>
            <a:ext cx="6350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B4F96-EDA1-5645-AE98-62832F2DA5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893" y="1230656"/>
            <a:ext cx="875393" cy="61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478013-5CDF-1F4A-867D-4E4A155E15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084" y="4368483"/>
            <a:ext cx="1206500" cy="355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E7F5F6-7332-594C-9F54-A484F4B9F2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35" y="5058908"/>
            <a:ext cx="927496" cy="927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917C97-D761-F342-8B36-2DCB263E22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7897" y="6183963"/>
            <a:ext cx="910771" cy="5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Memberships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18</a:t>
            </a:fld>
            <a:endParaRPr lang="tr-TR"/>
          </a:p>
        </p:txBody>
      </p:sp>
      <p:sp>
        <p:nvSpPr>
          <p:cNvPr id="19" name="Unvan 1">
            <a:extLst>
              <a:ext uri="{FF2B5EF4-FFF2-40B4-BE49-F238E27FC236}">
                <a16:creationId xmlns:a16="http://schemas.microsoft.com/office/drawing/2014/main" id="{AE63D534-EC4A-9148-BAEF-9B9A066BC05B}"/>
              </a:ext>
            </a:extLst>
          </p:cNvPr>
          <p:cNvSpPr txBox="1">
            <a:spLocks/>
          </p:cNvSpPr>
          <p:nvPr/>
        </p:nvSpPr>
        <p:spPr>
          <a:xfrm>
            <a:off x="3019768" y="148485"/>
            <a:ext cx="8447906" cy="5820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50000"/>
                </a:schemeClr>
              </a:buClr>
              <a:buSzPct val="80000"/>
            </a:pPr>
            <a:endParaRPr lang="en-GB" sz="2000" b="1" dirty="0">
              <a:latin typeface="Comfortaa" pitchFamily="2" charset="0"/>
            </a:endParaRPr>
          </a:p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2000" b="1" dirty="0">
                <a:latin typeface="Comfortaa" pitchFamily="2" charset="0"/>
              </a:rPr>
              <a:t>EGI – Advanced Computing for Research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Founding partner since 2010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HTC, Federated Cloud</a:t>
            </a:r>
          </a:p>
          <a:p>
            <a:pPr lvl="1">
              <a:buClr>
                <a:schemeClr val="accent6">
                  <a:lumMod val="50000"/>
                </a:schemeClr>
              </a:buClr>
              <a:buSzPct val="80000"/>
            </a:pPr>
            <a:endParaRPr lang="en-GB" sz="1600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2000" b="1" dirty="0" err="1">
                <a:latin typeface="Comfortaa" pitchFamily="2" charset="0"/>
              </a:rPr>
              <a:t>EuroHPC</a:t>
            </a:r>
            <a:r>
              <a:rPr lang="en-GB" sz="2000" b="1" dirty="0">
                <a:latin typeface="Comfortaa" pitchFamily="2" charset="0"/>
              </a:rPr>
              <a:t> JU  - </a:t>
            </a:r>
            <a:r>
              <a:rPr lang="en-GB" sz="2000" b="1" dirty="0" err="1">
                <a:latin typeface="Comfortaa" pitchFamily="2" charset="0"/>
              </a:rPr>
              <a:t>EuroHPC</a:t>
            </a:r>
            <a:r>
              <a:rPr lang="en-GB" sz="2000" b="1" dirty="0">
                <a:latin typeface="Comfortaa" pitchFamily="2" charset="0"/>
              </a:rPr>
              <a:t> Joint Undertaking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Membership started in April 2019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HPC, HPDA, AI</a:t>
            </a:r>
          </a:p>
          <a:p>
            <a:pPr lvl="1">
              <a:buClr>
                <a:schemeClr val="accent6">
                  <a:lumMod val="50000"/>
                </a:schemeClr>
              </a:buClr>
              <a:buSzPct val="80000"/>
            </a:pPr>
            <a:endParaRPr lang="en-GB" sz="1600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100" b="1" dirty="0">
              <a:latin typeface="Comfortaa" pitchFamily="2" charset="0"/>
            </a:endParaRPr>
          </a:p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2000" b="1" dirty="0">
                <a:latin typeface="Comfortaa" pitchFamily="2" charset="0"/>
              </a:rPr>
              <a:t>EOSC – European Open Science Cloud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Membership started in 2020</a:t>
            </a:r>
          </a:p>
          <a:p>
            <a:pPr marL="817563" lvl="1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dirty="0">
                <a:latin typeface="Comfortaa" pitchFamily="2" charset="0"/>
              </a:rPr>
              <a:t>Research data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D582C-C013-F249-8143-3F443171D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67" y="4042418"/>
            <a:ext cx="2901176" cy="101361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FABDC-478E-8B4E-86A2-43A6F1C6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673" y="1045587"/>
            <a:ext cx="1661638" cy="934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5B0BF-A126-5D40-BA7E-6B3C58D6C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102" y="2281930"/>
            <a:ext cx="2760655" cy="989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742815-658B-D544-BE06-5B1A003E3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07" y="5421761"/>
            <a:ext cx="2776143" cy="827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0CD10-B4BC-184D-B6CD-81A2A1DEC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0804" y="1655858"/>
            <a:ext cx="3794072" cy="25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0" y="86861"/>
            <a:ext cx="7239130" cy="485288"/>
          </a:xfrm>
        </p:spPr>
        <p:txBody>
          <a:bodyPr>
            <a:normAutofit fontScale="90000"/>
          </a:bodyPr>
          <a:lstStyle/>
          <a:p>
            <a:pPr algn="l"/>
            <a:r>
              <a:rPr lang="tr-TR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EuroHPC</a:t>
            </a:r>
            <a:r>
              <a:rPr lang="tr-TR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tr-TR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Joint</a:t>
            </a:r>
            <a:r>
              <a:rPr lang="tr-TR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tr-TR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Undertaking</a:t>
            </a:r>
            <a:endParaRPr lang="tr-TR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Slayt Numarası Yer Tutucusu 3"/>
          <p:cNvSpPr txBox="1">
            <a:spLocks/>
          </p:cNvSpPr>
          <p:nvPr/>
        </p:nvSpPr>
        <p:spPr>
          <a:xfrm>
            <a:off x="9475676" y="6494816"/>
            <a:ext cx="2504053" cy="365125"/>
          </a:xfrm>
          <a:prstGeom prst="rect">
            <a:avLst/>
          </a:prstGeom>
        </p:spPr>
        <p:txBody>
          <a:bodyPr/>
          <a:lstStyle>
            <a:defPPr rtl="0">
              <a:defRPr lang="tr-TR"/>
            </a:defPPr>
            <a:lvl1pPr marL="0" algn="r" defTabSz="914400" rtl="0" eaLnBrk="1" latinLnBrk="0" hangingPunct="1">
              <a:defRPr sz="1400" b="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7ED6A-D549-40C0-9D8C-C55F5275B6CF}" type="slidenum">
              <a:rPr kumimoji="0" lang="en-US" altLang="tr-T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tr-T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E1083-B224-3044-ADC9-0D1ECC14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41" y="803769"/>
            <a:ext cx="1832355" cy="654412"/>
          </a:xfrm>
          <a:prstGeom prst="rect">
            <a:avLst/>
          </a:prstGeom>
        </p:spPr>
      </p:pic>
      <p:pic>
        <p:nvPicPr>
          <p:cNvPr id="7" name="Picture 2" descr="The European High Performance Computing Joint Undertaking | Shaping  Europe's digital future">
            <a:extLst>
              <a:ext uri="{FF2B5EF4-FFF2-40B4-BE49-F238E27FC236}">
                <a16:creationId xmlns:a16="http://schemas.microsoft.com/office/drawing/2014/main" id="{3EC72349-0668-2F40-A915-621FD267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" y="1745434"/>
            <a:ext cx="4949248" cy="42079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EA589A-084F-1A49-9D0C-4E1DA6FBFD3E}"/>
              </a:ext>
            </a:extLst>
          </p:cNvPr>
          <p:cNvSpPr txBox="1">
            <a:spLocks/>
          </p:cNvSpPr>
          <p:nvPr/>
        </p:nvSpPr>
        <p:spPr>
          <a:xfrm>
            <a:off x="5154583" y="1170763"/>
            <a:ext cx="5571765" cy="1603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EuroHPC</a:t>
            </a:r>
            <a:r>
              <a:rPr lang="de-DE" dirty="0"/>
              <a:t> Supercomputer </a:t>
            </a:r>
            <a:r>
              <a:rPr lang="de-DE" dirty="0" err="1"/>
              <a:t>Ecosystem</a:t>
            </a:r>
            <a:endParaRPr lang="de-DE" dirty="0"/>
          </a:p>
          <a:p>
            <a:r>
              <a:rPr lang="de-DE" sz="2200" dirty="0"/>
              <a:t>3 x </a:t>
            </a:r>
            <a:r>
              <a:rPr lang="de-DE" sz="2200" dirty="0" err="1"/>
              <a:t>Pre-exascale</a:t>
            </a:r>
            <a:r>
              <a:rPr lang="de-DE" sz="2200" dirty="0"/>
              <a:t>: Spain, </a:t>
            </a:r>
            <a:r>
              <a:rPr lang="de-DE" sz="2200" dirty="0" err="1"/>
              <a:t>Finland</a:t>
            </a:r>
            <a:r>
              <a:rPr lang="de-DE" sz="2200" dirty="0"/>
              <a:t>, </a:t>
            </a:r>
            <a:r>
              <a:rPr lang="de-DE" sz="2200" dirty="0" err="1"/>
              <a:t>Italy</a:t>
            </a:r>
            <a:endParaRPr lang="de-DE" sz="2200" dirty="0"/>
          </a:p>
          <a:p>
            <a:r>
              <a:rPr lang="de-DE" sz="2200" dirty="0"/>
              <a:t>5 x </a:t>
            </a:r>
            <a:r>
              <a:rPr lang="de-DE" sz="2200" dirty="0" err="1"/>
              <a:t>Petascale</a:t>
            </a:r>
            <a:r>
              <a:rPr lang="de-DE" sz="2200" dirty="0"/>
              <a:t> in </a:t>
            </a:r>
            <a:r>
              <a:rPr lang="de-DE" sz="2200" dirty="0" err="1"/>
              <a:t>first</a:t>
            </a:r>
            <a:r>
              <a:rPr lang="de-DE" sz="2200" dirty="0"/>
              <a:t> </a:t>
            </a:r>
            <a:r>
              <a:rPr lang="de-DE" sz="2200" dirty="0" err="1"/>
              <a:t>phase</a:t>
            </a:r>
            <a:r>
              <a:rPr lang="de-DE" sz="2200" dirty="0"/>
              <a:t> 4 </a:t>
            </a:r>
            <a:r>
              <a:rPr lang="de-DE" sz="2200" dirty="0" err="1"/>
              <a:t>more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deployed</a:t>
            </a:r>
            <a:endParaRPr lang="de-DE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A1736D-04AA-F04A-8C68-6D70A6DF2EDA}"/>
              </a:ext>
            </a:extLst>
          </p:cNvPr>
          <p:cNvSpPr/>
          <p:nvPr/>
        </p:nvSpPr>
        <p:spPr>
          <a:xfrm>
            <a:off x="6968166" y="4048324"/>
            <a:ext cx="24443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dirty="0" err="1"/>
              <a:t>MareNostrum</a:t>
            </a:r>
            <a:r>
              <a:rPr lang="tr-TR" sz="2500" dirty="0"/>
              <a:t> 5</a:t>
            </a:r>
            <a:endParaRPr lang="en-TR" sz="2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930AC-2907-1C4D-ABAC-3F6B24DFB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646" y="2792389"/>
            <a:ext cx="1486496" cy="862274"/>
          </a:xfrm>
          <a:prstGeom prst="rect">
            <a:avLst/>
          </a:prstGeom>
        </p:spPr>
      </p:pic>
      <p:pic>
        <p:nvPicPr>
          <p:cNvPr id="15" name="Picture 2" descr="Deep dive into the building of the LUMI data center - LUMI">
            <a:extLst>
              <a:ext uri="{FF2B5EF4-FFF2-40B4-BE49-F238E27FC236}">
                <a16:creationId xmlns:a16="http://schemas.microsoft.com/office/drawing/2014/main" id="{666BAC7C-C208-FD4E-AFCC-18226976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927" y="1118452"/>
            <a:ext cx="1498876" cy="7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8954A-B1F5-D348-BD9D-A8AA02F9D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729" y="2773942"/>
            <a:ext cx="1682781" cy="880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680419-A882-BF45-9336-9F34B1576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7927" y="1924057"/>
            <a:ext cx="1498876" cy="841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42DDD-FD5F-1C44-8EAA-52E88C3760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630" t="8872" r="3865" b="66790"/>
          <a:stretch/>
        </p:blipFill>
        <p:spPr>
          <a:xfrm>
            <a:off x="10419077" y="2839025"/>
            <a:ext cx="1711528" cy="743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3486CB-4D42-9F4F-B360-E1C120D77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57"/>
          <a:stretch/>
        </p:blipFill>
        <p:spPr>
          <a:xfrm>
            <a:off x="8505712" y="2773942"/>
            <a:ext cx="1867579" cy="880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27AB02-9C55-6D41-AF27-D381402C4B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2584" y="4617539"/>
            <a:ext cx="3363929" cy="13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415600" y="160985"/>
            <a:ext cx="113608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3200" b="1" dirty="0">
                <a:latin typeface="Comfortaa" pitchFamily="2" charset="0"/>
              </a:rPr>
              <a:t>OUTLINE</a:t>
            </a:r>
            <a:endParaRPr sz="3200" b="1" dirty="0">
              <a:latin typeface="Comfortaa" pitchFamily="2" charset="0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3726464" y="258700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578935" y="1668851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603" name="Google Shape;603;p25"/>
          <p:cNvSpPr txBox="1">
            <a:spLocks noGrp="1"/>
          </p:cNvSpPr>
          <p:nvPr>
            <p:ph type="title" idx="2"/>
          </p:nvPr>
        </p:nvSpPr>
        <p:spPr>
          <a:xfrm>
            <a:off x="1667759" y="2905692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 idx="3"/>
          </p:nvPr>
        </p:nvSpPr>
        <p:spPr>
          <a:xfrm>
            <a:off x="3163666" y="4108427"/>
            <a:ext cx="1245600" cy="76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606" name="Google Shape;606;p25"/>
          <p:cNvSpPr/>
          <p:nvPr/>
        </p:nvSpPr>
        <p:spPr>
          <a:xfrm>
            <a:off x="748799" y="1613037"/>
            <a:ext cx="905871" cy="881228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7" name="Google Shape;607;p25"/>
          <p:cNvSpPr/>
          <p:nvPr/>
        </p:nvSpPr>
        <p:spPr>
          <a:xfrm>
            <a:off x="1837624" y="2851193"/>
            <a:ext cx="905871" cy="881228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3333531" y="4071505"/>
            <a:ext cx="905871" cy="881228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C2B3F"/>
              </a:solidFill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 rot="17168428">
            <a:off x="1935634" y="1830186"/>
            <a:ext cx="291891" cy="769620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1948146" y="1948717"/>
            <a:ext cx="380544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tr-TR" sz="1800" dirty="0" err="1">
                <a:latin typeface="Comfortaa" pitchFamily="2" charset="0"/>
              </a:rPr>
              <a:t>About</a:t>
            </a:r>
            <a:r>
              <a:rPr lang="tr-TR" sz="1800" dirty="0">
                <a:latin typeface="Comfortaa" pitchFamily="2" charset="0"/>
              </a:rPr>
              <a:t> ULAKBİM</a:t>
            </a:r>
          </a:p>
        </p:txBody>
      </p:sp>
      <p:grpSp>
        <p:nvGrpSpPr>
          <p:cNvPr id="34" name="Google Shape;610;p25">
            <a:extLst>
              <a:ext uri="{FF2B5EF4-FFF2-40B4-BE49-F238E27FC236}">
                <a16:creationId xmlns:a16="http://schemas.microsoft.com/office/drawing/2014/main" id="{89828CF3-9C7D-DF4D-9B0D-F635B3C1E397}"/>
              </a:ext>
            </a:extLst>
          </p:cNvPr>
          <p:cNvGrpSpPr/>
          <p:nvPr/>
        </p:nvGrpSpPr>
        <p:grpSpPr>
          <a:xfrm rot="17168428">
            <a:off x="3007763" y="3075375"/>
            <a:ext cx="291891" cy="769620"/>
            <a:chOff x="3270375" y="3436275"/>
            <a:chExt cx="218918" cy="577215"/>
          </a:xfrm>
        </p:grpSpPr>
        <p:sp>
          <p:nvSpPr>
            <p:cNvPr id="35" name="Google Shape;611;p25">
              <a:extLst>
                <a:ext uri="{FF2B5EF4-FFF2-40B4-BE49-F238E27FC236}">
                  <a16:creationId xmlns:a16="http://schemas.microsoft.com/office/drawing/2014/main" id="{69844DE0-24C6-4146-9CBD-624AD8216E29}"/>
                </a:ext>
              </a:extLst>
            </p:cNvPr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0000"/>
                </a:solidFill>
              </a:endParaRPr>
            </a:p>
          </p:txBody>
        </p:sp>
        <p:sp>
          <p:nvSpPr>
            <p:cNvPr id="36" name="Google Shape;612;p25">
              <a:extLst>
                <a:ext uri="{FF2B5EF4-FFF2-40B4-BE49-F238E27FC236}">
                  <a16:creationId xmlns:a16="http://schemas.microsoft.com/office/drawing/2014/main" id="{37878943-5979-C24C-80D3-4255624E4A63}"/>
                </a:ext>
              </a:extLst>
            </p:cNvPr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oogle Shape;610;p25">
            <a:extLst>
              <a:ext uri="{FF2B5EF4-FFF2-40B4-BE49-F238E27FC236}">
                <a16:creationId xmlns:a16="http://schemas.microsoft.com/office/drawing/2014/main" id="{2AA77726-2DBC-774C-A347-DF11271D02DE}"/>
              </a:ext>
            </a:extLst>
          </p:cNvPr>
          <p:cNvGrpSpPr/>
          <p:nvPr/>
        </p:nvGrpSpPr>
        <p:grpSpPr>
          <a:xfrm rot="17168428">
            <a:off x="4503670" y="4297603"/>
            <a:ext cx="291891" cy="769620"/>
            <a:chOff x="3270375" y="3436275"/>
            <a:chExt cx="218918" cy="577215"/>
          </a:xfrm>
        </p:grpSpPr>
        <p:sp>
          <p:nvSpPr>
            <p:cNvPr id="39" name="Google Shape;611;p25">
              <a:extLst>
                <a:ext uri="{FF2B5EF4-FFF2-40B4-BE49-F238E27FC236}">
                  <a16:creationId xmlns:a16="http://schemas.microsoft.com/office/drawing/2014/main" id="{6EF23C5F-0BFD-854C-BA7D-53A761FD4491}"/>
                </a:ext>
              </a:extLst>
            </p:cNvPr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12;p25">
              <a:extLst>
                <a:ext uri="{FF2B5EF4-FFF2-40B4-BE49-F238E27FC236}">
                  <a16:creationId xmlns:a16="http://schemas.microsoft.com/office/drawing/2014/main" id="{DD0D4595-F3EA-044B-AA25-81805CB01094}"/>
                </a:ext>
              </a:extLst>
            </p:cNvPr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1" name="Google Shape;622;p25">
            <a:extLst>
              <a:ext uri="{FF2B5EF4-FFF2-40B4-BE49-F238E27FC236}">
                <a16:creationId xmlns:a16="http://schemas.microsoft.com/office/drawing/2014/main" id="{3CC9B147-2787-BD43-AE24-2666525AEB45}"/>
              </a:ext>
            </a:extLst>
          </p:cNvPr>
          <p:cNvSpPr txBox="1">
            <a:spLocks/>
          </p:cNvSpPr>
          <p:nvPr/>
        </p:nvSpPr>
        <p:spPr>
          <a:xfrm>
            <a:off x="3606794" y="3196369"/>
            <a:ext cx="4444347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>
                <a:latin typeface="Comfortaa" pitchFamily="2" charset="0"/>
              </a:rPr>
              <a:t>Turkish Science e-Infrastructure</a:t>
            </a:r>
          </a:p>
        </p:txBody>
      </p:sp>
      <p:sp>
        <p:nvSpPr>
          <p:cNvPr id="45" name="Google Shape;622;p25">
            <a:extLst>
              <a:ext uri="{FF2B5EF4-FFF2-40B4-BE49-F238E27FC236}">
                <a16:creationId xmlns:a16="http://schemas.microsoft.com/office/drawing/2014/main" id="{3466F162-F49D-9A41-9583-D91ECEC72642}"/>
              </a:ext>
            </a:extLst>
          </p:cNvPr>
          <p:cNvSpPr txBox="1">
            <a:spLocks/>
          </p:cNvSpPr>
          <p:nvPr/>
        </p:nvSpPr>
        <p:spPr>
          <a:xfrm>
            <a:off x="4660096" y="4410150"/>
            <a:ext cx="380544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 err="1">
                <a:latin typeface="Comfortaa" pitchFamily="2" charset="0"/>
              </a:rPr>
              <a:t>EuroHPC</a:t>
            </a:r>
            <a:r>
              <a:rPr lang="en-US" sz="1800" dirty="0">
                <a:latin typeface="Comfortaa" pitchFamily="2" charset="0"/>
              </a:rPr>
              <a:t> Activities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066292-FE61-AE4E-B8C3-80F42BCE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5049" y="6497219"/>
            <a:ext cx="486951" cy="347755"/>
          </a:xfrm>
        </p:spPr>
        <p:txBody>
          <a:bodyPr/>
          <a:lstStyle/>
          <a:p>
            <a:pPr algn="just"/>
            <a:fld id="{3F72D88C-4B4D-BB47-8C85-6F049DD61B6E}" type="slidenum">
              <a:rPr lang="de-DE" sz="1400" smtClean="0">
                <a:solidFill>
                  <a:srgbClr val="B8860B"/>
                </a:solidFill>
              </a:rPr>
              <a:pPr algn="just"/>
              <a:t>20</a:t>
            </a:fld>
            <a:endParaRPr lang="de-DE" sz="1400" dirty="0">
              <a:solidFill>
                <a:srgbClr val="B8860B"/>
              </a:solidFill>
            </a:endParaRPr>
          </a:p>
        </p:txBody>
      </p:sp>
      <p:sp>
        <p:nvSpPr>
          <p:cNvPr id="4" name="AutoShape 34">
            <a:extLst>
              <a:ext uri="{FF2B5EF4-FFF2-40B4-BE49-F238E27FC236}">
                <a16:creationId xmlns:a16="http://schemas.microsoft.com/office/drawing/2014/main" id="{9E26EF68-1217-0B4A-B120-1D85A2AAF0E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97025" y="1081088"/>
            <a:ext cx="7921625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T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BED692-BE83-C44B-8424-7DC219199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7DA7D5-570C-94B8-957B-54108454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8" y="224284"/>
            <a:ext cx="10513393" cy="59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066292-FE61-AE4E-B8C3-80F42BCE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5049" y="6497219"/>
            <a:ext cx="486951" cy="347755"/>
          </a:xfrm>
        </p:spPr>
        <p:txBody>
          <a:bodyPr/>
          <a:lstStyle/>
          <a:p>
            <a:pPr algn="just"/>
            <a:fld id="{3F72D88C-4B4D-BB47-8C85-6F049DD61B6E}" type="slidenum">
              <a:rPr lang="de-DE" sz="1400" smtClean="0">
                <a:solidFill>
                  <a:srgbClr val="B8860B"/>
                </a:solidFill>
              </a:rPr>
              <a:pPr algn="just"/>
              <a:t>21</a:t>
            </a:fld>
            <a:endParaRPr lang="de-DE" sz="1400" dirty="0">
              <a:solidFill>
                <a:srgbClr val="B8860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9ED6A-F6BB-E747-BC78-49BC37E3B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245DC-E423-3649-331B-C85B207C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2" y="863927"/>
            <a:ext cx="10558571" cy="54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7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Content Placeholder 2">
            <a:extLst>
              <a:ext uri="{FF2B5EF4-FFF2-40B4-BE49-F238E27FC236}">
                <a16:creationId xmlns:a16="http://schemas.microsoft.com/office/drawing/2014/main" id="{17942FD0-2CB7-9E44-B968-8689AE204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" y="928255"/>
            <a:ext cx="11735409" cy="5484267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n-TR" sz="2000" dirty="0">
                <a:latin typeface="Comfortaa" pitchFamily="2" charset="0"/>
              </a:rPr>
              <a:t>EuroHPC 2019 - Extreme scale computing and data driven Technologies call: </a:t>
            </a:r>
            <a:r>
              <a:rPr lang="tr-TR" sz="2000" dirty="0" err="1">
                <a:latin typeface="Comfortaa" pitchFamily="2" charset="0"/>
              </a:rPr>
              <a:t>SparCity</a:t>
            </a:r>
            <a:r>
              <a:rPr lang="tr-TR" sz="2000" dirty="0">
                <a:latin typeface="Comfortaa" pitchFamily="2" charset="0"/>
              </a:rPr>
              <a:t> Project (Koç </a:t>
            </a:r>
            <a:r>
              <a:rPr lang="tr-TR" sz="2000" dirty="0" err="1">
                <a:latin typeface="Comfortaa" pitchFamily="2" charset="0"/>
              </a:rPr>
              <a:t>and</a:t>
            </a:r>
            <a:r>
              <a:rPr lang="tr-TR" sz="2000" dirty="0">
                <a:latin typeface="Comfortaa" pitchFamily="2" charset="0"/>
              </a:rPr>
              <a:t> Sabancı </a:t>
            </a:r>
            <a:r>
              <a:rPr lang="tr-TR" sz="2000" dirty="0" err="1">
                <a:latin typeface="Comfortaa" pitchFamily="2" charset="0"/>
              </a:rPr>
              <a:t>Universities</a:t>
            </a:r>
            <a:r>
              <a:rPr lang="tr-TR" sz="2000" dirty="0">
                <a:latin typeface="Comfortaa" pitchFamily="2" charset="0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n-TR" sz="2000" dirty="0">
                <a:latin typeface="Comfortaa" pitchFamily="2" charset="0"/>
              </a:rPr>
              <a:t>EuroHPC 2019 - HPC Competence Centres call: EuroCC (ULAKBİM, METU, İTÜ and Sabancı University)</a:t>
            </a:r>
          </a:p>
          <a:p>
            <a:pPr algn="just">
              <a:lnSpc>
                <a:spcPct val="170000"/>
              </a:lnSpc>
            </a:pPr>
            <a:r>
              <a:rPr lang="en-TR" sz="2000" dirty="0">
                <a:latin typeface="Comfortaa" pitchFamily="2" charset="0"/>
              </a:rPr>
              <a:t>MEEP (MareNostrum Experimental Exascale Platform) (TÜBİTAK TÜTEL)</a:t>
            </a:r>
          </a:p>
          <a:p>
            <a:pPr algn="just">
              <a:lnSpc>
                <a:spcPct val="170000"/>
              </a:lnSpc>
            </a:pPr>
            <a:r>
              <a:rPr lang="en-TR" sz="2000" dirty="0">
                <a:latin typeface="Comfortaa" pitchFamily="2" charset="0"/>
              </a:rPr>
              <a:t>The European Pilot (TÜBİTAK TÜTEL)</a:t>
            </a:r>
          </a:p>
          <a:p>
            <a:pPr algn="just">
              <a:lnSpc>
                <a:spcPct val="170000"/>
              </a:lnSpc>
            </a:pPr>
            <a:r>
              <a:rPr lang="en-US" altLang="en-US" sz="2000" dirty="0">
                <a:latin typeface="Comfortaa" pitchFamily="2" charset="0"/>
              </a:rPr>
              <a:t>EuMaster4HPc (METU)</a:t>
            </a:r>
          </a:p>
          <a:p>
            <a:pPr algn="just">
              <a:lnSpc>
                <a:spcPct val="170000"/>
              </a:lnSpc>
            </a:pPr>
            <a:r>
              <a:rPr lang="en-US" altLang="en-US" sz="2000" dirty="0">
                <a:latin typeface="Comfortaa" pitchFamily="2" charset="0"/>
              </a:rPr>
              <a:t>FF4EuroHPC EPOGRAHPC (Alti Dynamics, </a:t>
            </a:r>
            <a:r>
              <a:rPr lang="en-US" altLang="en-US" sz="2000" dirty="0" err="1">
                <a:latin typeface="Comfortaa" pitchFamily="2" charset="0"/>
              </a:rPr>
              <a:t>Nanografi</a:t>
            </a:r>
            <a:r>
              <a:rPr lang="en-US" altLang="en-US" sz="2000" dirty="0">
                <a:latin typeface="Comfortaa" pitchFamily="2" charset="0"/>
              </a:rPr>
              <a:t>, METU, ULAKBİM)  </a:t>
            </a:r>
          </a:p>
          <a:p>
            <a:pPr algn="just">
              <a:lnSpc>
                <a:spcPct val="170000"/>
              </a:lnSpc>
            </a:pPr>
            <a:endParaRPr lang="en-US" altLang="en-US" sz="2000" dirty="0">
              <a:latin typeface="Comfortaa" pitchFamily="2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endParaRPr lang="en-US" altLang="en-US" sz="2000" dirty="0">
              <a:latin typeface="Comfortaa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BC60CAD-A683-324E-8B44-C53C3ACFCA46}"/>
              </a:ext>
            </a:extLst>
          </p:cNvPr>
          <p:cNvSpPr txBox="1">
            <a:spLocks/>
          </p:cNvSpPr>
          <p:nvPr/>
        </p:nvSpPr>
        <p:spPr>
          <a:xfrm>
            <a:off x="198620" y="280978"/>
            <a:ext cx="10515600" cy="8807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err="1">
                <a:solidFill>
                  <a:schemeClr val="tx1"/>
                </a:solidFill>
                <a:latin typeface="Comfortaa" pitchFamily="2" charset="0"/>
              </a:rPr>
              <a:t>Turkey</a:t>
            </a:r>
            <a:r>
              <a:rPr lang="tr-TR" sz="2800" dirty="0">
                <a:solidFill>
                  <a:schemeClr val="tx1"/>
                </a:solidFill>
                <a:latin typeface="Comfortaa" pitchFamily="2" charset="0"/>
              </a:rPr>
              <a:t> in </a:t>
            </a:r>
            <a:r>
              <a:rPr lang="tr-TR" sz="2800" dirty="0" err="1">
                <a:solidFill>
                  <a:schemeClr val="tx1"/>
                </a:solidFill>
                <a:latin typeface="Comfortaa" pitchFamily="2" charset="0"/>
              </a:rPr>
              <a:t>EuroHPC</a:t>
            </a:r>
            <a:r>
              <a:rPr lang="tr-TR" sz="2800" dirty="0">
                <a:solidFill>
                  <a:schemeClr val="tx1"/>
                </a:solidFill>
                <a:latin typeface="Comfortaa" pitchFamily="2" charset="0"/>
              </a:rPr>
              <a:t> R&amp;I </a:t>
            </a:r>
            <a:r>
              <a:rPr lang="tr-TR" sz="2800" dirty="0" err="1">
                <a:solidFill>
                  <a:schemeClr val="tx1"/>
                </a:solidFill>
                <a:latin typeface="Comfortaa" pitchFamily="2" charset="0"/>
              </a:rPr>
              <a:t>Calls</a:t>
            </a:r>
            <a:endParaRPr lang="de-DE" sz="2800" dirty="0">
              <a:solidFill>
                <a:schemeClr val="tx1"/>
              </a:solidFill>
              <a:latin typeface="Comforta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8E303-AA68-074F-96EB-204524244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1181D-1C8D-0F46-9C0B-1530BBDA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068A4-7AB1-4987-BEC0-486BCDB874F9}" type="slidenum">
              <a:rPr lang="tr-TR" smtClean="0"/>
              <a:t>22</a:t>
            </a:fld>
            <a:endParaRPr lang="tr-TR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541" y="110629"/>
            <a:ext cx="10515600" cy="880720"/>
          </a:xfrm>
        </p:spPr>
        <p:txBody>
          <a:bodyPr/>
          <a:lstStyle/>
          <a:p>
            <a:r>
              <a:rPr lang="de-DE" sz="2800" b="1" dirty="0" err="1">
                <a:solidFill>
                  <a:schemeClr val="tx1"/>
                </a:solidFill>
                <a:latin typeface="Comfortaa" pitchFamily="2" charset="0"/>
              </a:rPr>
              <a:t>EuroCC@Türkiye</a:t>
            </a:r>
            <a:r>
              <a:rPr lang="de-DE" sz="2800" b="1" dirty="0">
                <a:solidFill>
                  <a:schemeClr val="tx1"/>
                </a:solidFill>
                <a:latin typeface="Comfortaa" pitchFamily="2" charset="0"/>
              </a:rPr>
              <a:t> National Competence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14ED5-9006-8C42-A967-208AA198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0" y="1015851"/>
            <a:ext cx="5950300" cy="478015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7F5F16-57D9-4B4B-BCAF-D5775591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5049" y="6497219"/>
            <a:ext cx="486951" cy="347755"/>
          </a:xfrm>
        </p:spPr>
        <p:txBody>
          <a:bodyPr/>
          <a:lstStyle/>
          <a:p>
            <a:pPr algn="just"/>
            <a:fld id="{3F72D88C-4B4D-BB47-8C85-6F049DD61B6E}" type="slidenum">
              <a:rPr lang="de-DE" sz="1400" smtClean="0">
                <a:solidFill>
                  <a:srgbClr val="B8860B"/>
                </a:solidFill>
              </a:rPr>
              <a:pPr algn="just"/>
              <a:t>23</a:t>
            </a:fld>
            <a:endParaRPr lang="de-DE" sz="1400" dirty="0">
              <a:solidFill>
                <a:srgbClr val="B8860B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30A42A-D570-CD48-B0B3-A8F83E76A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68435-3EA9-8C7E-331C-E9AB1F691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524" y="3904013"/>
            <a:ext cx="5781821" cy="312526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/>
              <a:t>Lead Beneficiary - TÜBİTAK ULAKBİM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b="1" dirty="0"/>
              <a:t>TRUBA</a:t>
            </a:r>
            <a:r>
              <a:rPr lang="en-GB" sz="2000" dirty="0"/>
              <a:t>: National HPC </a:t>
            </a:r>
            <a:r>
              <a:rPr lang="en-GB" sz="2000" dirty="0" err="1"/>
              <a:t>Center</a:t>
            </a:r>
            <a:endParaRPr lang="en-GB" sz="2000" dirty="0"/>
          </a:p>
          <a:p>
            <a:pPr>
              <a:buFont typeface="Wingdings" pitchFamily="2" charset="2"/>
              <a:buChar char="Ø"/>
            </a:pPr>
            <a:r>
              <a:rPr lang="en-GB" sz="2400" b="1" dirty="0"/>
              <a:t>Third Parties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Middle East Technical University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 err="1"/>
              <a:t>Sabancı</a:t>
            </a:r>
            <a:r>
              <a:rPr lang="en-GB" sz="2000" dirty="0"/>
              <a:t> University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000" dirty="0"/>
              <a:t>Istanbul Technical University</a:t>
            </a:r>
          </a:p>
          <a:p>
            <a:pPr marL="914400" lvl="2" indent="0">
              <a:buNone/>
            </a:pPr>
            <a:r>
              <a:rPr lang="en-GB" b="1" dirty="0" err="1"/>
              <a:t>UHeM</a:t>
            </a:r>
            <a:r>
              <a:rPr lang="en-GB" b="1" dirty="0"/>
              <a:t>: </a:t>
            </a:r>
            <a:r>
              <a:rPr lang="en-GB" dirty="0"/>
              <a:t>National </a:t>
            </a:r>
            <a:r>
              <a:rPr lang="en-GB" dirty="0" err="1"/>
              <a:t>Center</a:t>
            </a:r>
            <a:r>
              <a:rPr lang="en-GB" dirty="0"/>
              <a:t> for HPC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08EC8-D9B9-BD43-7DC0-C3156A38A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808" y="991349"/>
            <a:ext cx="3611216" cy="267728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6667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AB5ECA1-6994-B44E-92A7-A2308B44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40" y="485516"/>
            <a:ext cx="10515600" cy="1325563"/>
          </a:xfrm>
        </p:spPr>
        <p:txBody>
          <a:bodyPr/>
          <a:lstStyle/>
          <a:p>
            <a:r>
              <a:rPr lang="en-GB" sz="3200" dirty="0"/>
              <a:t>NCC TURKIYE EVENTS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C76CBB1-BBA8-AF4B-B437-8F8A3907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1" y="1410141"/>
            <a:ext cx="5469815" cy="4962782"/>
          </a:xfrm>
          <a:prstGeom prst="rect">
            <a:avLst/>
          </a:prstGeom>
        </p:spPr>
      </p:pic>
      <p:sp>
        <p:nvSpPr>
          <p:cNvPr id="16" name="İçerik Yer Tutucusu 4">
            <a:extLst>
              <a:ext uri="{FF2B5EF4-FFF2-40B4-BE49-F238E27FC236}">
                <a16:creationId xmlns:a16="http://schemas.microsoft.com/office/drawing/2014/main" id="{AA240C51-4A46-5949-BE55-C9D8E4AEC531}"/>
              </a:ext>
            </a:extLst>
          </p:cNvPr>
          <p:cNvSpPr txBox="1">
            <a:spLocks/>
          </p:cNvSpPr>
          <p:nvPr/>
        </p:nvSpPr>
        <p:spPr>
          <a:xfrm>
            <a:off x="5821677" y="1811079"/>
            <a:ext cx="10721975" cy="969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1" kern="1200">
                <a:solidFill>
                  <a:schemeClr val="tx1"/>
                </a:solidFill>
                <a:latin typeface="Cantarell Regular"/>
                <a:ea typeface="+mn-ea"/>
                <a:cs typeface="Cantarell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pSp>
        <p:nvGrpSpPr>
          <p:cNvPr id="22" name="Grup 21">
            <a:extLst>
              <a:ext uri="{FF2B5EF4-FFF2-40B4-BE49-F238E27FC236}">
                <a16:creationId xmlns:a16="http://schemas.microsoft.com/office/drawing/2014/main" id="{ECF4910B-E8B8-4545-A8E0-D4FD1DD25ABD}"/>
              </a:ext>
            </a:extLst>
          </p:cNvPr>
          <p:cNvGrpSpPr/>
          <p:nvPr/>
        </p:nvGrpSpPr>
        <p:grpSpPr>
          <a:xfrm>
            <a:off x="5882229" y="1410141"/>
            <a:ext cx="6208171" cy="4889059"/>
            <a:chOff x="6205820" y="1410142"/>
            <a:chExt cx="5094514" cy="4809816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5A53BAB1-5683-8E45-AC27-F6AF5A109C8A}"/>
                </a:ext>
              </a:extLst>
            </p:cNvPr>
            <p:cNvSpPr/>
            <p:nvPr/>
          </p:nvSpPr>
          <p:spPr>
            <a:xfrm>
              <a:off x="6205821" y="1410142"/>
              <a:ext cx="5094513" cy="4809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spcAft>
                  <a:spcPts val="0"/>
                </a:spcAft>
                <a:buFont typeface="Wingdings" pitchFamily="2" charset="2"/>
                <a:buChar char="§"/>
              </a:pPr>
              <a:endParaRPr lang="en-US" sz="2000" dirty="0">
                <a:solidFill>
                  <a:srgbClr val="25252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/>
              </a:endParaRPr>
            </a:p>
            <a:p>
              <a:pPr algn="just">
                <a:spcAft>
                  <a:spcPts val="0"/>
                </a:spcAft>
              </a:pPr>
              <a:endParaRPr lang="en-US" sz="2000" dirty="0">
                <a:solidFill>
                  <a:srgbClr val="25252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/>
              </a:endParaRPr>
            </a:p>
            <a:p>
              <a:pPr marL="285750" indent="-285750" algn="just">
                <a:spcAft>
                  <a:spcPts val="0"/>
                </a:spcAft>
                <a:buFont typeface="Wingdings" pitchFamily="2" charset="2"/>
                <a:buChar char="§"/>
              </a:pPr>
              <a:endParaRPr lang="en-US" sz="2000" dirty="0">
                <a:solidFill>
                  <a:srgbClr val="25252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/>
              </a:endParaRPr>
            </a:p>
            <a:p>
              <a:pPr marL="285750" indent="-285750" algn="just">
                <a:spcAft>
                  <a:spcPts val="0"/>
                </a:spcAft>
                <a:buFont typeface="Wingdings" pitchFamily="2" charset="2"/>
                <a:buChar char="§"/>
              </a:pPr>
              <a:endParaRPr lang="en-US" sz="2200" dirty="0">
                <a:solidFill>
                  <a:srgbClr val="25252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/>
              </a:endParaRPr>
            </a:p>
            <a:p>
              <a:pPr>
                <a:spcAft>
                  <a:spcPts val="0"/>
                </a:spcAft>
              </a:pPr>
              <a:endParaRPr lang="en-US" sz="2000" dirty="0">
                <a:solidFill>
                  <a:srgbClr val="25252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/>
              </a:endParaRPr>
            </a:p>
            <a:p>
              <a:pPr marL="285750" indent="-285750">
                <a:spcAft>
                  <a:spcPts val="0"/>
                </a:spcAft>
                <a:buFont typeface="Wingdings" pitchFamily="2" charset="2"/>
                <a:buChar char="§"/>
              </a:pPr>
              <a:endParaRPr lang="tr-T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Dikdörtgen 25">
              <a:extLst>
                <a:ext uri="{FF2B5EF4-FFF2-40B4-BE49-F238E27FC236}">
                  <a16:creationId xmlns:a16="http://schemas.microsoft.com/office/drawing/2014/main" id="{7595A601-475C-F24B-8A38-F52525C3330B}"/>
                </a:ext>
              </a:extLst>
            </p:cNvPr>
            <p:cNvSpPr/>
            <p:nvPr/>
          </p:nvSpPr>
          <p:spPr>
            <a:xfrm>
              <a:off x="6205820" y="1410143"/>
              <a:ext cx="5094513" cy="394440"/>
            </a:xfrm>
            <a:prstGeom prst="rect">
              <a:avLst/>
            </a:prstGeom>
            <a:solidFill>
              <a:srgbClr val="E0B50E"/>
            </a:solidFill>
            <a:ln>
              <a:solidFill>
                <a:srgbClr val="E0B50E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E0B50E"/>
                </a:solidFill>
              </a:endParaRPr>
            </a:p>
          </p:txBody>
        </p:sp>
      </p:grp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697E10B7-53C7-9446-9601-356CFBEA1747}"/>
              </a:ext>
            </a:extLst>
          </p:cNvPr>
          <p:cNvSpPr txBox="1"/>
          <p:nvPr/>
        </p:nvSpPr>
        <p:spPr>
          <a:xfrm>
            <a:off x="5869689" y="1583622"/>
            <a:ext cx="62856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en-GB" sz="2000" dirty="0"/>
          </a:p>
          <a:p>
            <a:pPr algn="just"/>
            <a:r>
              <a:rPr lang="en-GB" sz="2000" dirty="0"/>
              <a:t>NCC Türkiye has organised training activities in a variety of fields.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CFD using OPENFOAM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Big Data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Parallel Computing on GPUS with CUDA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Blockchain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AI in Medical Image Understanding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Electronic Structure Calculations with Atomic Simulation </a:t>
            </a:r>
          </a:p>
          <a:p>
            <a:r>
              <a:rPr lang="en-GB" sz="2000" dirty="0"/>
              <a:t>Environment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Fundamentals of Deep Learning (</a:t>
            </a:r>
            <a:r>
              <a:rPr lang="en-US" sz="2000" dirty="0"/>
              <a:t>In collaboration with </a:t>
            </a:r>
          </a:p>
          <a:p>
            <a:r>
              <a:rPr lang="en-US" sz="2000" dirty="0"/>
              <a:t>NVIDIA</a:t>
            </a:r>
            <a:r>
              <a:rPr lang="tr-TR" sz="2000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AI for Anomaly Detection (</a:t>
            </a:r>
            <a:r>
              <a:rPr lang="en-US" sz="2000" dirty="0"/>
              <a:t>In collaboration with NVIDIA</a:t>
            </a:r>
            <a:r>
              <a:rPr lang="tr-TR" sz="2000" dirty="0"/>
              <a:t>)</a:t>
            </a:r>
            <a:endParaRPr lang="en-GB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Graph School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Materials Modelling</a:t>
            </a:r>
          </a:p>
          <a:p>
            <a:pPr marL="285750" indent="-285750">
              <a:buFont typeface="Wingdings" pitchFamily="2" charset="2"/>
              <a:buChar char="§"/>
            </a:pPr>
            <a:endParaRPr lang="tr-TR" sz="2000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38E2C88-67AC-514A-8216-C9BC28D44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18" y="1313969"/>
            <a:ext cx="16383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D1A0129F-A8AD-045B-42D5-B9ED220B3E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560525" y="5503856"/>
            <a:ext cx="762000" cy="4953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48B81-11A5-1D41-0507-28E542937A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04552" y="1438616"/>
            <a:ext cx="10721975" cy="969226"/>
          </a:xfrm>
          <a:noFill/>
        </p:spPr>
        <p:txBody>
          <a:bodyPr/>
          <a:lstStyle/>
          <a:p>
            <a:r>
              <a:rPr lang="en-US" dirty="0"/>
              <a:t>Initializing 28 case studies  in the field of HPC, AI, HPDA.</a:t>
            </a:r>
          </a:p>
          <a:p>
            <a:endParaRPr lang="en-TR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1E00F9C-FC21-B750-0E67-C088BB876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224" y="4855941"/>
            <a:ext cx="797560" cy="797560"/>
          </a:xfrm>
          <a:prstGeom prst="rect">
            <a:avLst/>
          </a:prstGeom>
        </p:spPr>
      </p:pic>
      <p:pic>
        <p:nvPicPr>
          <p:cNvPr id="40" name="Picture 10" descr="ford-otosan-logo – Intesasoft">
            <a:extLst>
              <a:ext uri="{FF2B5EF4-FFF2-40B4-BE49-F238E27FC236}">
                <a16:creationId xmlns:a16="http://schemas.microsoft.com/office/drawing/2014/main" id="{83C6A733-9F7A-DA8C-F4C3-C92060BC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76" y="5806935"/>
            <a:ext cx="1104487" cy="5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A116D8-0E0F-8B6F-92B8-5D8806CCC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500" y="5847448"/>
            <a:ext cx="1799900" cy="433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17437B4-4317-1F2C-1B7C-F7D859BD5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029" y="5943908"/>
            <a:ext cx="1445758" cy="415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4EEF48B-64F8-1725-B0B3-81C754928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46" y="5473088"/>
            <a:ext cx="1196278" cy="3734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073E056-1495-FFAE-A6EF-0D11649F78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358"/>
          <a:stretch/>
        </p:blipFill>
        <p:spPr>
          <a:xfrm>
            <a:off x="2857899" y="4826657"/>
            <a:ext cx="968690" cy="3761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6E6CA3D-4F78-D331-4C6F-1821B82428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88" r="1255"/>
          <a:stretch/>
        </p:blipFill>
        <p:spPr>
          <a:xfrm>
            <a:off x="1040642" y="6004086"/>
            <a:ext cx="1235446" cy="3755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1E75F8E-3DC5-3859-26AB-5F7164A81D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96810" y="5069609"/>
            <a:ext cx="774234" cy="443583"/>
          </a:xfrm>
          <a:prstGeom prst="rect">
            <a:avLst/>
          </a:prstGeom>
        </p:spPr>
      </p:pic>
      <p:pic>
        <p:nvPicPr>
          <p:cNvPr id="51" name="Picture 2" descr="HANGİKREDİ: En Avantajlı Teklifi Bul, Karşılaştır ve Başvur">
            <a:extLst>
              <a:ext uri="{FF2B5EF4-FFF2-40B4-BE49-F238E27FC236}">
                <a16:creationId xmlns:a16="http://schemas.microsoft.com/office/drawing/2014/main" id="{CCDB3919-41D9-FBF7-96AF-D4FABB79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18" y="4883785"/>
            <a:ext cx="1744593" cy="2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9857A59-4858-E7EA-5A6D-1E5EEBFCAE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1078" y="5761625"/>
            <a:ext cx="823966" cy="6448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42BFA4B-5451-42A2-92A7-BBEFB55F1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2733" y="6064304"/>
            <a:ext cx="1140538" cy="3447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E16E2C0-28E9-E945-9E3E-A5CEC8C77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5846" y="4781476"/>
            <a:ext cx="1150763" cy="6901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C7AADB1-797A-FE4F-3298-31E30C1AE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92592" y="6038990"/>
            <a:ext cx="1249680" cy="433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8314A37-12B1-9A1E-F727-42F0EF2DF8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0941" y="4864142"/>
            <a:ext cx="1092200" cy="762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A34CB2C-31B3-F2DE-7E4E-4C8F7424855D}"/>
              </a:ext>
            </a:extLst>
          </p:cNvPr>
          <p:cNvSpPr txBox="1"/>
          <p:nvPr/>
        </p:nvSpPr>
        <p:spPr>
          <a:xfrm>
            <a:off x="422224" y="2126977"/>
            <a:ext cx="3528697" cy="2308324"/>
          </a:xfrm>
          <a:prstGeom prst="rect">
            <a:avLst/>
          </a:prstGeom>
          <a:solidFill>
            <a:schemeClr val="accent1"/>
          </a:solidFill>
          <a:ln w="38100">
            <a:solidFill>
              <a:srgbClr val="C494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R" sz="2400" b="1" i="1" dirty="0"/>
              <a:t>HPC &amp; HPDA &amp;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2400" b="1" i="1" dirty="0"/>
              <a:t>CFD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2400" b="1" i="1" dirty="0"/>
              <a:t>Material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2400" b="1" i="1" dirty="0"/>
              <a:t>Weather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2400" b="1" i="1" dirty="0"/>
              <a:t>Antenna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2400" b="1" i="1" dirty="0"/>
              <a:t>Particle simulation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F8B451C-1D8D-4712-8FAD-C75E00194C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540" y="5780377"/>
            <a:ext cx="636792" cy="60734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F187FFD-A28E-8683-5697-5BE7DD5AE1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849" y="4963328"/>
            <a:ext cx="659750" cy="6561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D71EE06-59B6-3612-2D7F-FFE0DDDE86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6149" y="4905743"/>
            <a:ext cx="1445758" cy="39147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1596441-DA96-71AD-FB3B-C2CCCF65D5C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861" t="9493" r="6084" b="12588"/>
          <a:stretch/>
        </p:blipFill>
        <p:spPr>
          <a:xfrm>
            <a:off x="2836101" y="5396668"/>
            <a:ext cx="1233801" cy="48897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3303063-5AA2-8263-A7EB-20F2AD3F77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73939" y="5393732"/>
            <a:ext cx="1283491" cy="365082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E1F5B325-91B0-E26A-FC91-AA8ED733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1" y="373638"/>
            <a:ext cx="10515600" cy="1325563"/>
          </a:xfrm>
        </p:spPr>
        <p:txBody>
          <a:bodyPr/>
          <a:lstStyle/>
          <a:p>
            <a:r>
              <a:rPr lang="en-TR" sz="3600" dirty="0"/>
              <a:t>Case Studies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96DAD58-ADD1-0CB3-6266-70843095D60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43029" y="2106697"/>
            <a:ext cx="4147324" cy="2492990"/>
          </a:xfrm>
          <a:prstGeom prst="rect">
            <a:avLst/>
          </a:prstGeom>
        </p:spPr>
      </p:pic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ACB7F2A-670B-1CFB-CB09-BCFD932024FE}"/>
              </a:ext>
            </a:extLst>
          </p:cNvPr>
          <p:cNvSpPr txBox="1">
            <a:spLocks/>
          </p:cNvSpPr>
          <p:nvPr/>
        </p:nvSpPr>
        <p:spPr>
          <a:xfrm>
            <a:off x="8751176" y="2179098"/>
            <a:ext cx="3164431" cy="234746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C4941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1" kern="1200">
                <a:solidFill>
                  <a:schemeClr val="tx1"/>
                </a:solidFill>
                <a:latin typeface="Cantarell Regular"/>
                <a:ea typeface="+mn-ea"/>
                <a:cs typeface="Cantarell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TR" b="1" i="1" dirty="0"/>
              <a:t>20 SMEs, 8 large companies</a:t>
            </a:r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TR" b="1" i="1" dirty="0"/>
              <a:t>Successfully completed: 10</a:t>
            </a:r>
          </a:p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TR" b="1" i="1" dirty="0"/>
              <a:t>Success stories: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19AB1-054B-4B79-B751-88412006D7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42389" y="4965728"/>
            <a:ext cx="983424" cy="4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3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DCA4-B3B3-094C-86AA-D51149A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94831" cy="1325563"/>
          </a:xfrm>
        </p:spPr>
        <p:txBody>
          <a:bodyPr/>
          <a:lstStyle/>
          <a:p>
            <a:br>
              <a:rPr lang="en-TR" sz="3800" dirty="0">
                <a:solidFill>
                  <a:srgbClr val="B8860B"/>
                </a:solidFill>
              </a:rPr>
            </a:br>
            <a:r>
              <a:rPr lang="en-TR" sz="3800" dirty="0">
                <a:solidFill>
                  <a:srgbClr val="B8860B"/>
                </a:solidFill>
              </a:rPr>
              <a:t>EuroCC@Türkiye – Technical Documentation Repository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CB903-ADA4-4F4F-8FF0-34B599D4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46" y="1501069"/>
            <a:ext cx="2949533" cy="406519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916AB-043E-614A-A925-64C7CFD0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17" y="1501069"/>
            <a:ext cx="3563234" cy="406519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EF42A-1085-CA4A-9B26-CF69E6406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476" y="1434999"/>
            <a:ext cx="2816327" cy="20986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300583-E664-B24B-8FA7-D31BD5F58332}"/>
              </a:ext>
            </a:extLst>
          </p:cNvPr>
          <p:cNvSpPr/>
          <p:nvPr/>
        </p:nvSpPr>
        <p:spPr>
          <a:xfrm rot="20308508">
            <a:off x="5073099" y="2329844"/>
            <a:ext cx="3466058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https://</a:t>
            </a:r>
            <a:r>
              <a:rPr lang="en-GB" sz="2400" dirty="0" err="1">
                <a:solidFill>
                  <a:srgbClr val="C00000"/>
                </a:solidFill>
              </a:rPr>
              <a:t>docs.truba.gov.tr</a:t>
            </a:r>
            <a:r>
              <a:rPr lang="en-GB" sz="2400" dirty="0">
                <a:solidFill>
                  <a:srgbClr val="C00000"/>
                </a:solidFill>
              </a:rPr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C20D3-D58B-B84D-AE08-4A1464280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89" y="3643102"/>
            <a:ext cx="2949532" cy="289703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485276D-906D-A146-8930-14E761C46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3918"/>
            <a:ext cx="937181" cy="937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31E461-385B-1F4B-B2CF-4E47F52D8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679" y="5800687"/>
            <a:ext cx="1161309" cy="5918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FB4E0C-B708-D341-A202-DC928DD23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877" y="5829638"/>
            <a:ext cx="1515639" cy="5339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420051-F1E0-F044-9A0D-ADA06304C7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652"/>
          <a:stretch/>
        </p:blipFill>
        <p:spPr>
          <a:xfrm>
            <a:off x="9375674" y="2243687"/>
            <a:ext cx="2816326" cy="279883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16141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92" y="5163"/>
            <a:ext cx="1606553" cy="11012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27</a:t>
            </a:fld>
            <a:endParaRPr lang="tr-TR"/>
          </a:p>
        </p:txBody>
      </p:sp>
      <p:pic>
        <p:nvPicPr>
          <p:cNvPr id="28" name="Resim 13">
            <a:extLst>
              <a:ext uri="{FF2B5EF4-FFF2-40B4-BE49-F238E27FC236}">
                <a16:creationId xmlns:a16="http://schemas.microsoft.com/office/drawing/2014/main" id="{D1602F08-558F-B74C-B6DB-D82AC017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188" b="263"/>
          <a:stretch/>
        </p:blipFill>
        <p:spPr>
          <a:xfrm>
            <a:off x="9542900" y="1106431"/>
            <a:ext cx="2625445" cy="5133608"/>
          </a:xfrm>
          <a:prstGeom prst="rect">
            <a:avLst/>
          </a:prstGeom>
        </p:spPr>
      </p:pic>
      <p:sp>
        <p:nvSpPr>
          <p:cNvPr id="29" name="Unvan 1">
            <a:extLst>
              <a:ext uri="{FF2B5EF4-FFF2-40B4-BE49-F238E27FC236}">
                <a16:creationId xmlns:a16="http://schemas.microsoft.com/office/drawing/2014/main" id="{03E00E3A-A179-004F-B0E1-96B515AAFF67}"/>
              </a:ext>
            </a:extLst>
          </p:cNvPr>
          <p:cNvSpPr txBox="1">
            <a:spLocks/>
          </p:cNvSpPr>
          <p:nvPr/>
        </p:nvSpPr>
        <p:spPr>
          <a:xfrm>
            <a:off x="954307" y="1352411"/>
            <a:ext cx="8447906" cy="4887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 err="1">
                <a:latin typeface="+mn-lt"/>
              </a:rPr>
              <a:t>İletişim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için</a:t>
            </a:r>
            <a:r>
              <a:rPr lang="en-GB" sz="2200" b="1" dirty="0">
                <a:latin typeface="+mn-lt"/>
              </a:rPr>
              <a:t>; </a:t>
            </a: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4"/>
              </a:rPr>
              <a:t>grid@ulakbim.gov.tr</a:t>
            </a:r>
            <a:endParaRPr lang="en-GB" sz="2200" b="1" dirty="0">
              <a:latin typeface="+mn-lt"/>
            </a:endParaRP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5"/>
              </a:rPr>
              <a:t>grid-teknik@ulakbim.gov.tr</a:t>
            </a:r>
            <a:endParaRPr lang="en-GB" sz="2200" b="1" dirty="0">
              <a:latin typeface="+mn-lt"/>
            </a:endParaRP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6"/>
              </a:rPr>
              <a:t>http://www.truba.gov.tr</a:t>
            </a:r>
            <a:endParaRPr lang="en-GB" sz="2200" b="1" dirty="0">
              <a:latin typeface="+mn-lt"/>
            </a:endParaRP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7"/>
              </a:rPr>
              <a:t>http://wiki.truba.gov.tr</a:t>
            </a:r>
            <a:r>
              <a:rPr lang="en-GB" sz="2200" b="1" dirty="0">
                <a:latin typeface="+mn-lt"/>
              </a:rPr>
              <a:t> </a:t>
            </a: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8"/>
              </a:rPr>
              <a:t>http://docs.truba.gov.tr</a:t>
            </a:r>
            <a:endParaRPr lang="en-GB" sz="2200" b="1" dirty="0">
              <a:latin typeface="+mn-lt"/>
            </a:endParaRPr>
          </a:p>
          <a:p>
            <a:pPr algn="ctr">
              <a:buClr>
                <a:schemeClr val="accent6">
                  <a:lumMod val="50000"/>
                </a:schemeClr>
              </a:buClr>
              <a:buSzPct val="80000"/>
            </a:pPr>
            <a:r>
              <a:rPr lang="en-GB" sz="2200" b="1" dirty="0">
                <a:latin typeface="+mn-lt"/>
                <a:hlinkClick r:id="rId9"/>
              </a:rPr>
              <a:t>http://portal.truba.gov.tr</a:t>
            </a:r>
            <a:r>
              <a:rPr lang="en-GB" sz="2200" b="1" dirty="0">
                <a:latin typeface="+mn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59D64-4109-A944-9D60-75A1F3A7A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773" y="142045"/>
            <a:ext cx="2776143" cy="8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303877" y="1015133"/>
            <a:ext cx="10930560" cy="268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 marL="381110" indent="-380150">
              <a:buClr>
                <a:srgbClr val="000000"/>
              </a:buClr>
              <a:buFont typeface="Wingdings" charset="2"/>
              <a:buChar char="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ＭＳ Ｐゴシック"/>
              </a:rPr>
              <a:t>TÜBİTAK (The Scientific and Technological Research Council of Turkey) is the leading agency for management, funding and conduct research through the national targets and priorities.</a:t>
            </a:r>
            <a:endParaRPr lang="en-US" sz="2400" spc="-1" dirty="0">
              <a:latin typeface="Arial"/>
            </a:endParaRPr>
          </a:p>
          <a:p>
            <a:pPr marL="381110" indent="-380150">
              <a:buClr>
                <a:srgbClr val="000000"/>
              </a:buClr>
              <a:buFont typeface="Wingdings" charset="2"/>
              <a:buChar char="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ＭＳ Ｐゴシック"/>
              </a:rPr>
              <a:t>&gt;6000 researchers in 20 different research institutes.</a:t>
            </a:r>
            <a:endParaRPr lang="en-US" sz="2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spc="-1" dirty="0">
              <a:latin typeface="Arial"/>
            </a:endParaRPr>
          </a:p>
          <a:p>
            <a:pPr marL="381110" indent="-380150">
              <a:buClr>
                <a:srgbClr val="000000"/>
              </a:buClr>
              <a:buFont typeface="Wingdings" charset="2"/>
              <a:buChar char="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ＭＳ Ｐゴシック"/>
              </a:rPr>
              <a:t>ULAKBİM is an institute of TÜBİTAK that is tasked with providing e-Research Infrastructures to researchers and universities.</a:t>
            </a:r>
            <a:endParaRPr lang="en-US" sz="2400" spc="-1" dirty="0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589920" y="335520"/>
            <a:ext cx="4537440" cy="59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>
              <a:lnSpc>
                <a:spcPct val="100000"/>
              </a:lnSpc>
            </a:pPr>
            <a:r>
              <a:rPr lang="en-US" sz="3200" b="1" spc="-1">
                <a:solidFill>
                  <a:srgbClr val="FFFFFF"/>
                </a:solidFill>
                <a:latin typeface="PT Sans"/>
                <a:ea typeface="PT Sans"/>
              </a:rPr>
              <a:t>TÜBİTAK ULAKBİM</a:t>
            </a:r>
            <a:endParaRPr lang="en-US" sz="3200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303877" y="171840"/>
            <a:ext cx="5792123" cy="59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/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Comfortaa" pitchFamily="2" charset="0"/>
                <a:ea typeface="+mj-ea"/>
                <a:cs typeface="+mj-cs"/>
              </a:rPr>
              <a:t>TÜBİTAK ULAKBİM</a:t>
            </a:r>
          </a:p>
        </p:txBody>
      </p:sp>
      <p:sp>
        <p:nvSpPr>
          <p:cNvPr id="94" name="CustomShape 4"/>
          <p:cNvSpPr/>
          <p:nvPr/>
        </p:nvSpPr>
        <p:spPr>
          <a:xfrm>
            <a:off x="303877" y="4000809"/>
            <a:ext cx="3568117" cy="1469427"/>
          </a:xfrm>
          <a:prstGeom prst="round2SameRect">
            <a:avLst>
              <a:gd name="adj1" fmla="val 8000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6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0160" tIns="60000" rIns="20160" bIns="20160"/>
          <a:lstStyle/>
          <a:p>
            <a:pPr>
              <a:lnSpc>
                <a:spcPct val="90000"/>
              </a:lnSpc>
            </a:pPr>
            <a:r>
              <a:rPr lang="en-US" sz="2133" b="1" spc="-1" dirty="0">
                <a:solidFill>
                  <a:srgbClr val="548235"/>
                </a:solidFill>
                <a:latin typeface="Arial"/>
                <a:ea typeface="Arial"/>
              </a:rPr>
              <a:t>Network Technologies</a:t>
            </a:r>
            <a:endParaRPr lang="en-US" sz="2133" spc="-1" dirty="0">
              <a:latin typeface="Arial"/>
            </a:endParaRPr>
          </a:p>
          <a:p>
            <a:pPr marL="552946" lvl="2" indent="-38015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 dirty="0">
                <a:solidFill>
                  <a:srgbClr val="000000"/>
                </a:solidFill>
                <a:latin typeface="Arial"/>
                <a:ea typeface="Arial"/>
              </a:rPr>
              <a:t>ULAKNET</a:t>
            </a:r>
            <a:endParaRPr lang="en-US" sz="1867" spc="-1" dirty="0">
              <a:latin typeface="Arial"/>
            </a:endParaRPr>
          </a:p>
          <a:p>
            <a:pPr marL="552946" lvl="2" indent="-38015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 dirty="0">
                <a:solidFill>
                  <a:srgbClr val="000000"/>
                </a:solidFill>
                <a:latin typeface="Arial"/>
                <a:ea typeface="Arial"/>
              </a:rPr>
              <a:t>TRUBA</a:t>
            </a:r>
            <a:endParaRPr lang="tr-TR" sz="1867" spc="-1" dirty="0">
              <a:solidFill>
                <a:srgbClr val="000000"/>
              </a:solidFill>
              <a:latin typeface="Arial"/>
              <a:ea typeface="Arial"/>
            </a:endParaRPr>
          </a:p>
          <a:p>
            <a:pPr marL="552946" lvl="2" indent="-38015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tr-TR" sz="1867" spc="-1" dirty="0">
                <a:latin typeface="Arial"/>
              </a:rPr>
              <a:t>AcademicCloud (OpenStack)</a:t>
            </a:r>
            <a:endParaRPr lang="en-US" sz="1867" spc="-1" dirty="0">
              <a:latin typeface="Arial"/>
            </a:endParaRPr>
          </a:p>
        </p:txBody>
      </p:sp>
      <p:sp>
        <p:nvSpPr>
          <p:cNvPr id="95" name="CustomShape 5"/>
          <p:cNvSpPr/>
          <p:nvPr/>
        </p:nvSpPr>
        <p:spPr>
          <a:xfrm>
            <a:off x="4138320" y="4000809"/>
            <a:ext cx="3915360" cy="2217600"/>
          </a:xfrm>
          <a:prstGeom prst="round2SameRect">
            <a:avLst>
              <a:gd name="adj1" fmla="val 8000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040" tIns="68640" rIns="23040" bIns="23040"/>
          <a:lstStyle/>
          <a:p>
            <a:pPr marL="480">
              <a:lnSpc>
                <a:spcPct val="90000"/>
              </a:lnSpc>
            </a:pPr>
            <a:r>
              <a:rPr lang="en-US" sz="2133" b="1" spc="-1">
                <a:solidFill>
                  <a:srgbClr val="2E75B6"/>
                </a:solidFill>
                <a:latin typeface="Arial"/>
                <a:ea typeface="ＭＳ Ｐゴシック"/>
              </a:rPr>
              <a:t>Cahit Arf Information Center</a:t>
            </a:r>
            <a:endParaRPr lang="en-US" sz="2133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EKUAL </a:t>
            </a:r>
            <a:endParaRPr lang="en-US" sz="1867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UBYT</a:t>
            </a:r>
            <a:endParaRPr lang="en-US" sz="1867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JournalPark</a:t>
            </a:r>
            <a:endParaRPr lang="en-US" sz="1867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Document Supply</a:t>
            </a:r>
            <a:endParaRPr lang="en-US" sz="1867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TR Index</a:t>
            </a:r>
            <a:endParaRPr lang="en-US" sz="1867" spc="-1">
              <a:latin typeface="Arial"/>
            </a:endParaRPr>
          </a:p>
          <a:p>
            <a:pPr marL="228954" lvl="1" indent="-227514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67" spc="-1">
                <a:solidFill>
                  <a:srgbClr val="000000"/>
                </a:solidFill>
                <a:latin typeface="Arial"/>
                <a:ea typeface="ＭＳ Ｐゴシック"/>
              </a:rPr>
              <a:t>Bibliometric Analysis</a:t>
            </a:r>
            <a:endParaRPr lang="en-US" sz="1867" spc="-1">
              <a:latin typeface="Arial"/>
            </a:endParaRPr>
          </a:p>
        </p:txBody>
      </p:sp>
      <p:sp>
        <p:nvSpPr>
          <p:cNvPr id="96" name="CustomShape 6"/>
          <p:cNvSpPr/>
          <p:nvPr/>
        </p:nvSpPr>
        <p:spPr>
          <a:xfrm>
            <a:off x="8320006" y="4002405"/>
            <a:ext cx="3388320" cy="1024320"/>
          </a:xfrm>
          <a:prstGeom prst="round2SameRect">
            <a:avLst>
              <a:gd name="adj1" fmla="val 8000"/>
              <a:gd name="adj2" fmla="val 0"/>
            </a:avLst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rgbClr val="FF6600"/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3040" tIns="68640" rIns="23040" bIns="23040"/>
          <a:lstStyle/>
          <a:p>
            <a:pPr marL="480">
              <a:lnSpc>
                <a:spcPct val="90000"/>
              </a:lnSpc>
            </a:pPr>
            <a:r>
              <a:rPr lang="en-US" sz="2133" b="1" spc="-1" dirty="0">
                <a:solidFill>
                  <a:srgbClr val="C55A11"/>
                </a:solidFill>
                <a:latin typeface="Arial"/>
                <a:ea typeface="ＭＳ Ｐゴシック"/>
              </a:rPr>
              <a:t>Education Technologies</a:t>
            </a:r>
            <a:endParaRPr lang="en-US" sz="2133" spc="-1" dirty="0">
              <a:latin typeface="Arial"/>
            </a:endParaRPr>
          </a:p>
          <a:p>
            <a:pPr marL="171356" lvl="1" indent="-169916">
              <a:lnSpc>
                <a:spcPct val="9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867" spc="-1" dirty="0">
                <a:solidFill>
                  <a:srgbClr val="000000"/>
                </a:solidFill>
                <a:latin typeface="Arial"/>
                <a:ea typeface="ＭＳ Ｐゴシック"/>
              </a:rPr>
              <a:t>PARDUS</a:t>
            </a:r>
            <a:endParaRPr lang="en-US" sz="1867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4EA3A-663F-ED28-0ABA-85E44D8E8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623" y="12031"/>
            <a:ext cx="1257322" cy="861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76D64-0600-F24D-8D36-2C974950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2740" y="2179724"/>
            <a:ext cx="5045606" cy="3211572"/>
          </a:xfrm>
          <a:prstGeom prst="rect">
            <a:avLst/>
          </a:prstGeom>
        </p:spPr>
      </p:pic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0" y="66065"/>
            <a:ext cx="11490158" cy="8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Comfortaa" pitchFamily="2" charset="0"/>
              </a:rPr>
              <a:t>TRUBA - History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623" y="12031"/>
            <a:ext cx="1257322" cy="8618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72800" y="6400799"/>
            <a:ext cx="1034716" cy="320675"/>
          </a:xfrm>
        </p:spPr>
        <p:txBody>
          <a:bodyPr/>
          <a:lstStyle/>
          <a:p>
            <a:fld id="{6B5068A4-7AB1-4987-BEC0-486BCDB874F9}" type="slidenum">
              <a:rPr lang="tr-TR" sz="1600" smtClean="0"/>
              <a:t>4</a:t>
            </a:fld>
            <a:endParaRPr lang="tr-TR" sz="1600"/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E0D160C1-EA73-854A-BD45-BE81E213D836}"/>
              </a:ext>
            </a:extLst>
          </p:cNvPr>
          <p:cNvSpPr txBox="1">
            <a:spLocks/>
          </p:cNvSpPr>
          <p:nvPr/>
        </p:nvSpPr>
        <p:spPr>
          <a:xfrm>
            <a:off x="100749" y="1889848"/>
            <a:ext cx="10130370" cy="11255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500" b="1" dirty="0">
                <a:solidFill>
                  <a:schemeClr val="tx1"/>
                </a:solidFill>
                <a:latin typeface="Comfortaa" pitchFamily="2" charset="0"/>
              </a:rPr>
              <a:t>2006-2008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TUGA – Turkish National Grid Infrastructure (7 sites)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Funded by TÜBİTAK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HTC</a:t>
            </a:r>
          </a:p>
        </p:txBody>
      </p:sp>
      <p:sp>
        <p:nvSpPr>
          <p:cNvPr id="13" name="Unvan 1">
            <a:extLst>
              <a:ext uri="{FF2B5EF4-FFF2-40B4-BE49-F238E27FC236}">
                <a16:creationId xmlns:a16="http://schemas.microsoft.com/office/drawing/2014/main" id="{E7AA4296-8407-2347-95DF-1DA3495C544B}"/>
              </a:ext>
            </a:extLst>
          </p:cNvPr>
          <p:cNvSpPr txBox="1">
            <a:spLocks/>
          </p:cNvSpPr>
          <p:nvPr/>
        </p:nvSpPr>
        <p:spPr>
          <a:xfrm>
            <a:off x="100750" y="1244446"/>
            <a:ext cx="10233979" cy="523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tx1"/>
                </a:solidFill>
                <a:latin typeface="Comfortaa" pitchFamily="2" charset="0"/>
              </a:rPr>
              <a:t>2003 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  <a:latin typeface="Comfortaa" pitchFamily="2" charset="0"/>
              </a:rPr>
              <a:t>Beowulf cluster composed of 128 PCs</a:t>
            </a:r>
          </a:p>
        </p:txBody>
      </p:sp>
      <p:sp>
        <p:nvSpPr>
          <p:cNvPr id="14" name="Unvan 1">
            <a:extLst>
              <a:ext uri="{FF2B5EF4-FFF2-40B4-BE49-F238E27FC236}">
                <a16:creationId xmlns:a16="http://schemas.microsoft.com/office/drawing/2014/main" id="{577FAE55-833F-F448-90DE-4B43DC06A187}"/>
              </a:ext>
            </a:extLst>
          </p:cNvPr>
          <p:cNvSpPr txBox="1">
            <a:spLocks/>
          </p:cNvSpPr>
          <p:nvPr/>
        </p:nvSpPr>
        <p:spPr>
          <a:xfrm>
            <a:off x="100749" y="3137075"/>
            <a:ext cx="10130370" cy="1172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500" b="1" dirty="0">
                <a:solidFill>
                  <a:schemeClr val="tx1"/>
                </a:solidFill>
                <a:latin typeface="Comfortaa" pitchFamily="2" charset="0"/>
              </a:rPr>
              <a:t>2009-2011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TR-Grid Research e-Infrastructure 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Funded by State Planning Organization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HTC, HPC, distributed storage</a:t>
            </a:r>
          </a:p>
        </p:txBody>
      </p:sp>
      <p:sp>
        <p:nvSpPr>
          <p:cNvPr id="15" name="Unvan 1">
            <a:extLst>
              <a:ext uri="{FF2B5EF4-FFF2-40B4-BE49-F238E27FC236}">
                <a16:creationId xmlns:a16="http://schemas.microsoft.com/office/drawing/2014/main" id="{32942458-F242-7047-A4EA-CC60A84FF3B3}"/>
              </a:ext>
            </a:extLst>
          </p:cNvPr>
          <p:cNvSpPr txBox="1">
            <a:spLocks/>
          </p:cNvSpPr>
          <p:nvPr/>
        </p:nvSpPr>
        <p:spPr>
          <a:xfrm>
            <a:off x="100750" y="4440165"/>
            <a:ext cx="10130369" cy="1155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500" b="1" dirty="0">
                <a:solidFill>
                  <a:schemeClr val="tx1"/>
                </a:solidFill>
                <a:latin typeface="Comfortaa" pitchFamily="2" charset="0"/>
              </a:rPr>
              <a:t>2012-2019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omfortaa" pitchFamily="2" charset="0"/>
              </a:rPr>
              <a:t>Turkish Science e-Infrastructure (TRUBA) Strengthening 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Funded by Ministry of Development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500" dirty="0">
                <a:solidFill>
                  <a:schemeClr val="tx1"/>
                </a:solidFill>
                <a:latin typeface="Comfortaa" pitchFamily="2" charset="0"/>
              </a:rPr>
              <a:t>HPC, distributed storage</a:t>
            </a:r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211CA52E-6AD4-726A-3ECB-F1F267942193}"/>
              </a:ext>
            </a:extLst>
          </p:cNvPr>
          <p:cNvSpPr txBox="1">
            <a:spLocks/>
          </p:cNvSpPr>
          <p:nvPr/>
        </p:nvSpPr>
        <p:spPr>
          <a:xfrm>
            <a:off x="100749" y="5766841"/>
            <a:ext cx="9978849" cy="9302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tx1"/>
                </a:solidFill>
                <a:latin typeface="Comfortaa" pitchFamily="2" charset="0"/>
              </a:rPr>
              <a:t>2019-2023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  <a:latin typeface="Comfortaa" pitchFamily="2" charset="0"/>
              </a:rPr>
              <a:t>TRUBA 2023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  <a:latin typeface="Comfortaa" pitchFamily="2" charset="0"/>
              </a:rPr>
              <a:t>Funded by Presidency of Strategy and Budget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  <a:latin typeface="Comfortaa" pitchFamily="2" charset="0"/>
              </a:rPr>
              <a:t>TRUBA e-Research </a:t>
            </a:r>
            <a:r>
              <a:rPr lang="en-GB" sz="1600" dirty="0" err="1">
                <a:solidFill>
                  <a:schemeClr val="tx1"/>
                </a:solidFill>
                <a:latin typeface="Comfortaa" pitchFamily="2" charset="0"/>
              </a:rPr>
              <a:t>Center</a:t>
            </a:r>
            <a:endParaRPr lang="en-GB" sz="1600" dirty="0">
              <a:solidFill>
                <a:schemeClr val="tx1"/>
              </a:solidFill>
              <a:latin typeface="Comforta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291400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5</a:t>
            </a:fld>
            <a:endParaRPr lang="tr-TR"/>
          </a:p>
        </p:txBody>
      </p:sp>
      <p:sp>
        <p:nvSpPr>
          <p:cNvPr id="19" name="Unvan 1">
            <a:extLst>
              <a:ext uri="{FF2B5EF4-FFF2-40B4-BE49-F238E27FC236}">
                <a16:creationId xmlns:a16="http://schemas.microsoft.com/office/drawing/2014/main" id="{AE63D534-EC4A-9148-BAEF-9B9A066BC05B}"/>
              </a:ext>
            </a:extLst>
          </p:cNvPr>
          <p:cNvSpPr txBox="1">
            <a:spLocks/>
          </p:cNvSpPr>
          <p:nvPr/>
        </p:nvSpPr>
        <p:spPr>
          <a:xfrm>
            <a:off x="103430" y="365163"/>
            <a:ext cx="6332953" cy="1705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50000"/>
                </a:schemeClr>
              </a:buClr>
              <a:buSzPct val="80000"/>
            </a:pPr>
            <a:endParaRPr lang="en-GB" sz="2200" b="1" dirty="0">
              <a:latin typeface="+mn-lt"/>
            </a:endParaRPr>
          </a:p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2400" dirty="0">
                <a:latin typeface="Comfortaa" pitchFamily="2" charset="0"/>
              </a:rPr>
              <a:t>TR-Grid (2003-2010)</a:t>
            </a:r>
          </a:p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endParaRPr lang="en-GB" sz="2200" dirty="0">
              <a:latin typeface="+mn-lt"/>
            </a:endParaRPr>
          </a:p>
        </p:txBody>
      </p:sp>
      <p:pic>
        <p:nvPicPr>
          <p:cNvPr id="2" name="Resim 6">
            <a:extLst>
              <a:ext uri="{FF2B5EF4-FFF2-40B4-BE49-F238E27FC236}">
                <a16:creationId xmlns:a16="http://schemas.microsoft.com/office/drawing/2014/main" id="{941D72C6-458F-C677-7387-9DF5CA892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5" y="1598923"/>
            <a:ext cx="5022313" cy="3766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FA903-7DB8-BEC1-E669-AF5A03566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83" y="1598923"/>
            <a:ext cx="3205870" cy="4820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420DE0-97D0-F6EE-82A9-4AA14C7CD212}"/>
              </a:ext>
            </a:extLst>
          </p:cNvPr>
          <p:cNvSpPr txBox="1"/>
          <p:nvPr/>
        </p:nvSpPr>
        <p:spPr>
          <a:xfrm>
            <a:off x="6256532" y="98716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sz="2400" dirty="0">
                <a:latin typeface="Comfortaa" pitchFamily="2" charset="0"/>
              </a:rPr>
              <a:t>TRUBA (2010-...)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576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3911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6</a:t>
            </a:fld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12224-892B-3E30-8C05-92A12CD2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050488"/>
            <a:ext cx="5577840" cy="418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3BF17-A048-B544-AEFE-57915975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62" y="1318953"/>
            <a:ext cx="3922026" cy="43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C959C-60FA-614E-B0DE-18C1DDFFA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2038" y="2101022"/>
            <a:ext cx="5167759" cy="2917371"/>
          </a:xfrm>
          <a:prstGeom prst="rect">
            <a:avLst/>
          </a:prstGeom>
        </p:spPr>
      </p:pic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0" y="37929"/>
            <a:ext cx="8087096" cy="822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omfortaa" pitchFamily="2" charset="0"/>
              </a:rPr>
              <a:t>TRUBA – Current Status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17" y="12032"/>
            <a:ext cx="1237728" cy="8484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972800" y="6400799"/>
            <a:ext cx="1034716" cy="320675"/>
          </a:xfrm>
        </p:spPr>
        <p:txBody>
          <a:bodyPr/>
          <a:lstStyle/>
          <a:p>
            <a:fld id="{6B5068A4-7AB1-4987-BEC0-486BCDB874F9}" type="slidenum">
              <a:rPr lang="tr-TR" sz="1600" smtClean="0"/>
              <a:t>7</a:t>
            </a:fld>
            <a:endParaRPr lang="tr-TR" sz="1600"/>
          </a:p>
        </p:txBody>
      </p:sp>
      <p:sp>
        <p:nvSpPr>
          <p:cNvPr id="20" name="Unvan 1">
            <a:extLst>
              <a:ext uri="{FF2B5EF4-FFF2-40B4-BE49-F238E27FC236}">
                <a16:creationId xmlns:a16="http://schemas.microsoft.com/office/drawing/2014/main" id="{178B2310-8422-894B-8E1E-4D19CFFB2168}"/>
              </a:ext>
            </a:extLst>
          </p:cNvPr>
          <p:cNvSpPr txBox="1">
            <a:spLocks/>
          </p:cNvSpPr>
          <p:nvPr/>
        </p:nvSpPr>
        <p:spPr>
          <a:xfrm>
            <a:off x="1839033" y="1240188"/>
            <a:ext cx="10059812" cy="2034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tx1"/>
                </a:solidFill>
                <a:latin typeface="Comfortaa" pitchFamily="2" charset="0"/>
              </a:rPr>
              <a:t>Resources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25.000 CPU cores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216 GPUs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14 PB Lustre storage</a:t>
            </a:r>
          </a:p>
        </p:txBody>
      </p:sp>
      <p:sp>
        <p:nvSpPr>
          <p:cNvPr id="31" name="Unvan 1">
            <a:extLst>
              <a:ext uri="{FF2B5EF4-FFF2-40B4-BE49-F238E27FC236}">
                <a16:creationId xmlns:a16="http://schemas.microsoft.com/office/drawing/2014/main" id="{0E02BF4F-D961-EC4A-8345-13E6E0E99E25}"/>
              </a:ext>
            </a:extLst>
          </p:cNvPr>
          <p:cNvSpPr txBox="1">
            <a:spLocks/>
          </p:cNvSpPr>
          <p:nvPr/>
        </p:nvSpPr>
        <p:spPr>
          <a:xfrm>
            <a:off x="1839033" y="3552682"/>
            <a:ext cx="10168483" cy="23294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lvl="1" indent="-355600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en-GB" b="1" dirty="0" err="1">
                <a:solidFill>
                  <a:schemeClr val="tx1"/>
                </a:solidFill>
                <a:latin typeface="Comfortaa" pitchFamily="2" charset="0"/>
              </a:rPr>
              <a:t>Kullanım</a:t>
            </a:r>
            <a:r>
              <a:rPr lang="en-GB" b="1" dirty="0">
                <a:solidFill>
                  <a:schemeClr val="tx1"/>
                </a:solidFill>
                <a:latin typeface="Comfortaa" pitchFamily="2" charset="0"/>
              </a:rPr>
              <a:t> 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15M core hours/month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4600 registered users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More than 400 distinct users per week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159 ARDEB or University BAP Projects</a:t>
            </a:r>
          </a:p>
          <a:p>
            <a:pPr marL="758825" lvl="2" indent="-301625">
              <a:buClr>
                <a:schemeClr val="accent6">
                  <a:lumMod val="50000"/>
                </a:schemeClr>
              </a:buClr>
              <a:buSzPct val="80000"/>
              <a:buFont typeface="Wingdings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Comfortaa" pitchFamily="2" charset="0"/>
              </a:rPr>
              <a:t>Projects with several public and industrial institutions </a:t>
            </a:r>
          </a:p>
        </p:txBody>
      </p:sp>
    </p:spTree>
    <p:extLst>
      <p:ext uri="{BB962C8B-B14F-4D97-AF65-F5344CB8AC3E}">
        <p14:creationId xmlns:p14="http://schemas.microsoft.com/office/powerpoint/2010/main" val="21723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Who</a:t>
            </a:r>
            <a:r>
              <a:rPr lang="tr-TR" sz="3600" b="1" dirty="0">
                <a:latin typeface="Comfortaa" pitchFamily="2" charset="0"/>
              </a:rPr>
              <a:t> can </a:t>
            </a:r>
            <a:r>
              <a:rPr lang="tr-TR" sz="3600" b="1" dirty="0" err="1">
                <a:latin typeface="Comfortaa" pitchFamily="2" charset="0"/>
              </a:rPr>
              <a:t>use</a:t>
            </a:r>
            <a:r>
              <a:rPr lang="tr-TR" sz="3600" b="1" dirty="0">
                <a:latin typeface="Comfortaa" pitchFamily="2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8</a:t>
            </a:fld>
            <a:endParaRPr lang="tr-TR"/>
          </a:p>
        </p:txBody>
      </p:sp>
      <p:sp>
        <p:nvSpPr>
          <p:cNvPr id="19" name="Unvan 1">
            <a:extLst>
              <a:ext uri="{FF2B5EF4-FFF2-40B4-BE49-F238E27FC236}">
                <a16:creationId xmlns:a16="http://schemas.microsoft.com/office/drawing/2014/main" id="{AE63D534-EC4A-9148-BAEF-9B9A066BC05B}"/>
              </a:ext>
            </a:extLst>
          </p:cNvPr>
          <p:cNvSpPr txBox="1">
            <a:spLocks/>
          </p:cNvSpPr>
          <p:nvPr/>
        </p:nvSpPr>
        <p:spPr>
          <a:xfrm>
            <a:off x="230407" y="1077685"/>
            <a:ext cx="11064904" cy="366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accent6">
                  <a:lumMod val="50000"/>
                </a:schemeClr>
              </a:buClr>
              <a:buSzPct val="80000"/>
            </a:pPr>
            <a:endParaRPr lang="tr-TR" sz="1800" dirty="0">
              <a:latin typeface="Comfortaa" pitchFamily="2" charset="0"/>
            </a:endParaRPr>
          </a:p>
          <a:p>
            <a:pPr marL="360363" indent="-360363" algn="just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tr-TR" sz="2400" dirty="0" err="1">
                <a:latin typeface="Comfortaa" pitchFamily="2" charset="0"/>
              </a:rPr>
              <a:t>All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academicians</a:t>
            </a:r>
            <a:r>
              <a:rPr lang="tr-TR" sz="2400" dirty="0">
                <a:latin typeface="Comfortaa" pitchFamily="2" charset="0"/>
              </a:rPr>
              <a:t> in </a:t>
            </a:r>
            <a:r>
              <a:rPr lang="tr-TR" sz="2400" dirty="0" err="1">
                <a:latin typeface="Comfortaa" pitchFamily="2" charset="0"/>
              </a:rPr>
              <a:t>Turkey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including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PhD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students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without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any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additional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condition</a:t>
            </a:r>
            <a:endParaRPr lang="tr-TR" sz="2400" dirty="0">
              <a:latin typeface="Comfortaa" pitchFamily="2" charset="0"/>
            </a:endParaRPr>
          </a:p>
          <a:p>
            <a:pPr marL="360363" indent="-360363" algn="just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tr-TR" sz="2400" dirty="0" err="1">
                <a:latin typeface="Comfortaa" pitchFamily="2" charset="0"/>
              </a:rPr>
              <a:t>BSc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and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MSc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students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with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approval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from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their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advisors</a:t>
            </a:r>
            <a:endParaRPr lang="tr-TR" sz="2400" dirty="0">
              <a:latin typeface="Comfortaa" pitchFamily="2" charset="0"/>
            </a:endParaRPr>
          </a:p>
          <a:p>
            <a:pPr marL="360363" indent="-360363" algn="just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tr-TR" sz="2400" dirty="0" err="1">
                <a:latin typeface="Comfortaa" pitchFamily="2" charset="0"/>
              </a:rPr>
              <a:t>Researchers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from</a:t>
            </a:r>
            <a:r>
              <a:rPr lang="tr-TR" sz="2400" dirty="0">
                <a:latin typeface="Comfortaa" pitchFamily="2" charset="0"/>
              </a:rPr>
              <a:t> ARDEB </a:t>
            </a:r>
            <a:r>
              <a:rPr lang="tr-TR" sz="2400" dirty="0" err="1">
                <a:latin typeface="Comfortaa" pitchFamily="2" charset="0"/>
              </a:rPr>
              <a:t>and</a:t>
            </a:r>
            <a:r>
              <a:rPr lang="tr-TR" sz="2400" dirty="0">
                <a:latin typeface="Comfortaa" pitchFamily="2" charset="0"/>
              </a:rPr>
              <a:t> BAP </a:t>
            </a:r>
            <a:r>
              <a:rPr lang="tr-TR" sz="2400" dirty="0" err="1">
                <a:latin typeface="Comfortaa" pitchFamily="2" charset="0"/>
              </a:rPr>
              <a:t>projects</a:t>
            </a:r>
            <a:endParaRPr lang="tr-TR" sz="2400" dirty="0">
              <a:latin typeface="Comfortaa" pitchFamily="2" charset="0"/>
            </a:endParaRPr>
          </a:p>
          <a:p>
            <a:pPr marL="360363" indent="-360363" algn="just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tr-TR" sz="2400" dirty="0">
                <a:latin typeface="Comfortaa" pitchFamily="2" charset="0"/>
              </a:rPr>
              <a:t>TÜBİTAK </a:t>
            </a:r>
            <a:r>
              <a:rPr lang="tr-TR" sz="2400" dirty="0" err="1">
                <a:latin typeface="Comfortaa" pitchFamily="2" charset="0"/>
              </a:rPr>
              <a:t>and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other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public</a:t>
            </a:r>
            <a:r>
              <a:rPr lang="tr-TR" sz="2400" dirty="0">
                <a:latin typeface="Comfortaa" pitchFamily="2" charset="0"/>
              </a:rPr>
              <a:t> </a:t>
            </a:r>
            <a:r>
              <a:rPr lang="tr-TR" sz="2400" dirty="0" err="1">
                <a:latin typeface="Comfortaa" pitchFamily="2" charset="0"/>
              </a:rPr>
              <a:t>institutes</a:t>
            </a:r>
            <a:endParaRPr lang="tr-TR" sz="2400" dirty="0">
              <a:latin typeface="Comfortaa" pitchFamily="2" charset="0"/>
            </a:endParaRPr>
          </a:p>
          <a:p>
            <a:pPr marL="360363" indent="-360363" algn="just">
              <a:buClr>
                <a:schemeClr val="accent6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</a:pPr>
            <a:r>
              <a:rPr lang="tr-TR" sz="2400" dirty="0" err="1">
                <a:latin typeface="Comfortaa" pitchFamily="2" charset="0"/>
              </a:rPr>
              <a:t>Industry</a:t>
            </a:r>
            <a:endParaRPr lang="tr-TR" sz="2400" dirty="0">
              <a:latin typeface="Comfortaa" pitchFamily="2" charset="0"/>
            </a:endParaRPr>
          </a:p>
          <a:p>
            <a:pPr lvl="1">
              <a:buClr>
                <a:schemeClr val="accent6">
                  <a:lumMod val="50000"/>
                </a:schemeClr>
              </a:buClr>
              <a:buSzPct val="80000"/>
            </a:pPr>
            <a:endParaRPr lang="en-GB" dirty="0">
              <a:latin typeface="Comfortaa" pitchFamily="2" charset="0"/>
            </a:endParaRPr>
          </a:p>
        </p:txBody>
      </p:sp>
      <p:pic>
        <p:nvPicPr>
          <p:cNvPr id="1026" name="Picture 2" descr="The Different Types Of Database Users | Savvy Tower">
            <a:extLst>
              <a:ext uri="{FF2B5EF4-FFF2-40B4-BE49-F238E27FC236}">
                <a16:creationId xmlns:a16="http://schemas.microsoft.com/office/drawing/2014/main" id="{2CC0F93D-03D1-7E46-9CEA-ADF00402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84" y="4741015"/>
            <a:ext cx="41148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2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Unvan 1">
            <a:extLst>
              <a:ext uri="{FF2B5EF4-FFF2-40B4-BE49-F238E27FC236}">
                <a16:creationId xmlns:a16="http://schemas.microsoft.com/office/drawing/2014/main" id="{E08592B5-1644-1B47-B2FE-58BFA281A275}"/>
              </a:ext>
            </a:extLst>
          </p:cNvPr>
          <p:cNvSpPr txBox="1">
            <a:spLocks/>
          </p:cNvSpPr>
          <p:nvPr/>
        </p:nvSpPr>
        <p:spPr>
          <a:xfrm>
            <a:off x="230407" y="148485"/>
            <a:ext cx="11064904" cy="595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Comfortaa" pitchFamily="2" charset="0"/>
              </a:rPr>
              <a:t>TRUBA – </a:t>
            </a:r>
            <a:r>
              <a:rPr lang="tr-TR" sz="3600" b="1" dirty="0" err="1">
                <a:latin typeface="Comfortaa" pitchFamily="2" charset="0"/>
              </a:rPr>
              <a:t>Users</a:t>
            </a:r>
            <a:endParaRPr lang="tr-TR" sz="3600" b="1" dirty="0">
              <a:latin typeface="Comforta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1D2E9-4381-D241-86B9-D43160105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994" y="5163"/>
            <a:ext cx="1050351" cy="72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4536" y="6404477"/>
            <a:ext cx="465221" cy="365125"/>
          </a:xfrm>
        </p:spPr>
        <p:txBody>
          <a:bodyPr/>
          <a:lstStyle/>
          <a:p>
            <a:fld id="{6B5068A4-7AB1-4987-BEC0-486BCDB874F9}" type="slidenum">
              <a:rPr lang="tr-TR" smtClean="0"/>
              <a:t>9</a:t>
            </a:fld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8A178-BF16-E69C-99AD-2888BD07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2" y="1211550"/>
            <a:ext cx="10664759" cy="51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19467</TotalTime>
  <Words>915</Words>
  <Application>Microsoft Macintosh PowerPoint</Application>
  <PresentationFormat>Widescreen</PresentationFormat>
  <Paragraphs>293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Cantarell Regular</vt:lpstr>
      <vt:lpstr>Comfortaa</vt:lpstr>
      <vt:lpstr>Courier New</vt:lpstr>
      <vt:lpstr>Helvetica</vt:lpstr>
      <vt:lpstr>Permanent Marker</vt:lpstr>
      <vt:lpstr>PT Sans</vt:lpstr>
      <vt:lpstr>Symbol</vt:lpstr>
      <vt:lpstr>Times New Roman</vt:lpstr>
      <vt:lpstr>Wingdings</vt:lpstr>
      <vt:lpstr>Office Teması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EuroHPC Joint Undertaking</vt:lpstr>
      <vt:lpstr>PowerPoint Presentation</vt:lpstr>
      <vt:lpstr>PowerPoint Presentation</vt:lpstr>
      <vt:lpstr>PowerPoint Presentation</vt:lpstr>
      <vt:lpstr>EuroCC@Türkiye National Competence Center</vt:lpstr>
      <vt:lpstr>NCC TURKIYE EVENTS</vt:lpstr>
      <vt:lpstr>Case Studies</vt:lpstr>
      <vt:lpstr> EuroCC@Türkiye – Technical Documentation 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Özge</dc:creator>
  <cp:lastModifiedBy>Onur Temizsoylu</cp:lastModifiedBy>
  <cp:revision>451</cp:revision>
  <dcterms:created xsi:type="dcterms:W3CDTF">2017-07-14T13:38:24Z</dcterms:created>
  <dcterms:modified xsi:type="dcterms:W3CDTF">2022-10-10T22:20:17Z</dcterms:modified>
</cp:coreProperties>
</file>